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8288000" cy="10287000"/>
  <p:notesSz cx="6858000" cy="9144000"/>
  <p:embeddedFontLst>
    <p:embeddedFont>
      <p:font typeface="KG Primary Penmanship" panose="02000506000000020003" pitchFamily="2" charset="77"/>
      <p:regular r:id="rId35"/>
    </p:embeddedFont>
    <p:embeddedFont>
      <p:font typeface="Luckiest Guy" panose="02000506000000020004" pitchFamily="2" charset="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8077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9282391" y="3582591"/>
            <a:ext cx="6663274" cy="8483335"/>
          </a:xfrm>
          <a:custGeom>
            <a:avLst/>
            <a:gdLst/>
            <a:ahLst/>
            <a:cxnLst/>
            <a:rect l="l" t="t" r="r" b="b"/>
            <a:pathLst>
              <a:path w="6663274" h="8483335">
                <a:moveTo>
                  <a:pt x="0" y="0"/>
                </a:moveTo>
                <a:lnTo>
                  <a:pt x="6663274" y="0"/>
                </a:lnTo>
                <a:lnTo>
                  <a:pt x="6663274" y="8483336"/>
                </a:lnTo>
                <a:lnTo>
                  <a:pt x="0" y="84833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551365" y="1099692"/>
            <a:ext cx="1707935" cy="1528152"/>
          </a:xfrm>
          <a:custGeom>
            <a:avLst/>
            <a:gdLst/>
            <a:ahLst/>
            <a:cxnLst/>
            <a:rect l="l" t="t" r="r" b="b"/>
            <a:pathLst>
              <a:path w="1707935" h="1528152">
                <a:moveTo>
                  <a:pt x="0" y="0"/>
                </a:moveTo>
                <a:lnTo>
                  <a:pt x="1707935" y="0"/>
                </a:lnTo>
                <a:lnTo>
                  <a:pt x="1707935" y="1528153"/>
                </a:lnTo>
                <a:lnTo>
                  <a:pt x="0" y="15281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347192" y="1798349"/>
            <a:ext cx="11350263" cy="3491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44"/>
              </a:lnSpc>
            </a:pPr>
            <a:r>
              <a:rPr lang="en-US" sz="13052">
                <a:solidFill>
                  <a:srgbClr val="F9D43A"/>
                </a:solidFill>
                <a:latin typeface="Luckiest Guy"/>
                <a:ea typeface="Luckiest Guy"/>
                <a:cs typeface="Luckiest Guy"/>
                <a:sym typeface="Luckiest Guy"/>
              </a:rPr>
              <a:t>GRADUATION PROJECT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57775"/>
            <a:ext cx="17164548" cy="2643999"/>
            <a:chOff x="0" y="0"/>
            <a:chExt cx="6964336" cy="107277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004195"/>
            </a:xfrm>
            <a:custGeom>
              <a:avLst/>
              <a:gdLst/>
              <a:ahLst/>
              <a:cxnLst/>
              <a:rect l="l" t="t" r="r" b="b"/>
              <a:pathLst>
                <a:path w="6897026" h="1004195">
                  <a:moveTo>
                    <a:pt x="43180" y="1004195"/>
                  </a:moveTo>
                  <a:lnTo>
                    <a:pt x="6853846" y="1004195"/>
                  </a:lnTo>
                  <a:cubicBezTo>
                    <a:pt x="6877976" y="1004195"/>
                    <a:pt x="6897026" y="985145"/>
                    <a:pt x="6897026" y="96101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961015"/>
                  </a:lnTo>
                  <a:cubicBezTo>
                    <a:pt x="0" y="985145"/>
                    <a:pt x="19050" y="1004195"/>
                    <a:pt x="43180" y="10041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072775"/>
            </a:xfrm>
            <a:custGeom>
              <a:avLst/>
              <a:gdLst/>
              <a:ahLst/>
              <a:cxnLst/>
              <a:rect l="l" t="t" r="r" b="b"/>
              <a:pathLst>
                <a:path w="6964336" h="107277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973715"/>
                  </a:lnTo>
                  <a:cubicBezTo>
                    <a:pt x="0" y="1000385"/>
                    <a:pt x="17780" y="1021975"/>
                    <a:pt x="43180" y="1028325"/>
                  </a:cubicBezTo>
                  <a:cubicBezTo>
                    <a:pt x="48260" y="1053725"/>
                    <a:pt x="71120" y="1072775"/>
                    <a:pt x="97790" y="1072775"/>
                  </a:cubicBezTo>
                  <a:lnTo>
                    <a:pt x="6908457" y="1072775"/>
                  </a:lnTo>
                  <a:cubicBezTo>
                    <a:pt x="6938936" y="1072775"/>
                    <a:pt x="6964336" y="1047375"/>
                    <a:pt x="6964336" y="101689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97371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973715"/>
                  </a:lnTo>
                  <a:cubicBezTo>
                    <a:pt x="6909726" y="997845"/>
                    <a:pt x="6890676" y="1016895"/>
                    <a:pt x="6866546" y="1016895"/>
                  </a:cubicBezTo>
                  <a:lnTo>
                    <a:pt x="55880" y="1016895"/>
                  </a:lnTo>
                  <a:cubicBezTo>
                    <a:pt x="31750" y="1016895"/>
                    <a:pt x="12700" y="997845"/>
                    <a:pt x="12700" y="97371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61726" y="3672854"/>
            <a:ext cx="17164548" cy="5942322"/>
            <a:chOff x="0" y="0"/>
            <a:chExt cx="6964336" cy="2411035"/>
          </a:xfrm>
        </p:grpSpPr>
        <p:sp>
          <p:nvSpPr>
            <p:cNvPr id="6" name="Freeform 6"/>
            <p:cNvSpPr/>
            <p:nvPr/>
          </p:nvSpPr>
          <p:spPr>
            <a:xfrm>
              <a:off x="12700" y="12700"/>
              <a:ext cx="6897026" cy="2342455"/>
            </a:xfrm>
            <a:custGeom>
              <a:avLst/>
              <a:gdLst/>
              <a:ahLst/>
              <a:cxnLst/>
              <a:rect l="l" t="t" r="r" b="b"/>
              <a:pathLst>
                <a:path w="6897026" h="2342455">
                  <a:moveTo>
                    <a:pt x="43180" y="2342455"/>
                  </a:moveTo>
                  <a:lnTo>
                    <a:pt x="6853846" y="2342455"/>
                  </a:lnTo>
                  <a:cubicBezTo>
                    <a:pt x="6877976" y="2342455"/>
                    <a:pt x="6897026" y="2323405"/>
                    <a:pt x="6897026" y="229927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299275"/>
                  </a:lnTo>
                  <a:cubicBezTo>
                    <a:pt x="0" y="2323405"/>
                    <a:pt x="19050" y="2342455"/>
                    <a:pt x="43180" y="23424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964336" cy="2411035"/>
            </a:xfrm>
            <a:custGeom>
              <a:avLst/>
              <a:gdLst/>
              <a:ahLst/>
              <a:cxnLst/>
              <a:rect l="l" t="t" r="r" b="b"/>
              <a:pathLst>
                <a:path w="6964336" h="241103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311975"/>
                  </a:lnTo>
                  <a:cubicBezTo>
                    <a:pt x="0" y="2338645"/>
                    <a:pt x="17780" y="2360235"/>
                    <a:pt x="43180" y="2366585"/>
                  </a:cubicBezTo>
                  <a:cubicBezTo>
                    <a:pt x="48260" y="2391985"/>
                    <a:pt x="71120" y="2411035"/>
                    <a:pt x="97790" y="2411035"/>
                  </a:cubicBezTo>
                  <a:lnTo>
                    <a:pt x="6908457" y="2411035"/>
                  </a:lnTo>
                  <a:cubicBezTo>
                    <a:pt x="6938936" y="2411035"/>
                    <a:pt x="6964336" y="2385635"/>
                    <a:pt x="6964336" y="235515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231197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2311975"/>
                  </a:lnTo>
                  <a:cubicBezTo>
                    <a:pt x="6909726" y="2336105"/>
                    <a:pt x="6890676" y="2355155"/>
                    <a:pt x="6866546" y="2355155"/>
                  </a:cubicBezTo>
                  <a:lnTo>
                    <a:pt x="55880" y="2355155"/>
                  </a:lnTo>
                  <a:cubicBezTo>
                    <a:pt x="31750" y="2355155"/>
                    <a:pt x="12700" y="2336105"/>
                    <a:pt x="12700" y="23119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3114473" y="5143500"/>
            <a:ext cx="11301259" cy="3107846"/>
          </a:xfrm>
          <a:custGeom>
            <a:avLst/>
            <a:gdLst/>
            <a:ahLst/>
            <a:cxnLst/>
            <a:rect l="l" t="t" r="r" b="b"/>
            <a:pathLst>
              <a:path w="11301259" h="3107846">
                <a:moveTo>
                  <a:pt x="0" y="0"/>
                </a:moveTo>
                <a:lnTo>
                  <a:pt x="11301259" y="0"/>
                </a:lnTo>
                <a:lnTo>
                  <a:pt x="11301259" y="3107846"/>
                </a:lnTo>
                <a:lnTo>
                  <a:pt x="0" y="31078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871554" y="1032348"/>
            <a:ext cx="14544892" cy="190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</a:pPr>
            <a:r>
              <a:rPr lang="en-US" sz="11103">
                <a:solidFill>
                  <a:srgbClr val="B08DF8"/>
                </a:solidFill>
                <a:latin typeface="Luckiest Guy"/>
                <a:ea typeface="Luckiest Guy"/>
                <a:cs typeface="Luckiest Guy"/>
                <a:sym typeface="Luckiest Guy"/>
              </a:rPr>
              <a:t>DATA PREPARATION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561419" y="3682280"/>
            <a:ext cx="6786265" cy="1005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5"/>
              </a:lnSpc>
              <a:spcBef>
                <a:spcPct val="0"/>
              </a:spcBef>
            </a:pPr>
            <a:r>
              <a:rPr lang="en-US" sz="5804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FEATURES SELECTION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8077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9282391" y="3582591"/>
            <a:ext cx="6663274" cy="8483335"/>
          </a:xfrm>
          <a:custGeom>
            <a:avLst/>
            <a:gdLst/>
            <a:ahLst/>
            <a:cxnLst/>
            <a:rect l="l" t="t" r="r" b="b"/>
            <a:pathLst>
              <a:path w="6663274" h="8483335">
                <a:moveTo>
                  <a:pt x="0" y="0"/>
                </a:moveTo>
                <a:lnTo>
                  <a:pt x="6663274" y="0"/>
                </a:lnTo>
                <a:lnTo>
                  <a:pt x="6663274" y="8483336"/>
                </a:lnTo>
                <a:lnTo>
                  <a:pt x="0" y="84833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347192" y="1798349"/>
            <a:ext cx="12922686" cy="1786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44"/>
              </a:lnSpc>
            </a:pPr>
            <a:r>
              <a:rPr lang="en-US" sz="13052">
                <a:solidFill>
                  <a:srgbClr val="F9D43A"/>
                </a:solidFill>
                <a:latin typeface="Luckiest Guy"/>
                <a:ea typeface="Luckiest Guy"/>
                <a:cs typeface="Luckiest Guy"/>
                <a:sym typeface="Luckiest Guy"/>
              </a:rPr>
              <a:t>2- DASHBOARD </a:t>
            </a:r>
          </a:p>
        </p:txBody>
      </p:sp>
      <p:sp>
        <p:nvSpPr>
          <p:cNvPr id="7" name="Freeform 7"/>
          <p:cNvSpPr/>
          <p:nvPr/>
        </p:nvSpPr>
        <p:spPr>
          <a:xfrm>
            <a:off x="15551365" y="1099692"/>
            <a:ext cx="1707935" cy="1528152"/>
          </a:xfrm>
          <a:custGeom>
            <a:avLst/>
            <a:gdLst/>
            <a:ahLst/>
            <a:cxnLst/>
            <a:rect l="l" t="t" r="r" b="b"/>
            <a:pathLst>
              <a:path w="1707935" h="1528152">
                <a:moveTo>
                  <a:pt x="0" y="0"/>
                </a:moveTo>
                <a:lnTo>
                  <a:pt x="1707935" y="0"/>
                </a:lnTo>
                <a:lnTo>
                  <a:pt x="1707935" y="1528153"/>
                </a:lnTo>
                <a:lnTo>
                  <a:pt x="0" y="15281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874715" y="1028700"/>
            <a:ext cx="14538571" cy="8155229"/>
          </a:xfrm>
          <a:custGeom>
            <a:avLst/>
            <a:gdLst/>
            <a:ahLst/>
            <a:cxnLst/>
            <a:rect l="l" t="t" r="r" b="b"/>
            <a:pathLst>
              <a:path w="14538571" h="8155229">
                <a:moveTo>
                  <a:pt x="0" y="0"/>
                </a:moveTo>
                <a:lnTo>
                  <a:pt x="14538570" y="0"/>
                </a:lnTo>
                <a:lnTo>
                  <a:pt x="14538570" y="8155229"/>
                </a:lnTo>
                <a:lnTo>
                  <a:pt x="0" y="81552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648545" y="802490"/>
            <a:ext cx="14990910" cy="8455810"/>
          </a:xfrm>
          <a:custGeom>
            <a:avLst/>
            <a:gdLst/>
            <a:ahLst/>
            <a:cxnLst/>
            <a:rect l="l" t="t" r="r" b="b"/>
            <a:pathLst>
              <a:path w="14990910" h="8455810">
                <a:moveTo>
                  <a:pt x="0" y="0"/>
                </a:moveTo>
                <a:lnTo>
                  <a:pt x="14990910" y="0"/>
                </a:lnTo>
                <a:lnTo>
                  <a:pt x="14990910" y="8455810"/>
                </a:lnTo>
                <a:lnTo>
                  <a:pt x="0" y="84558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711359" y="861738"/>
            <a:ext cx="14865282" cy="8396562"/>
          </a:xfrm>
          <a:custGeom>
            <a:avLst/>
            <a:gdLst/>
            <a:ahLst/>
            <a:cxnLst/>
            <a:rect l="l" t="t" r="r" b="b"/>
            <a:pathLst>
              <a:path w="14865282" h="8396562">
                <a:moveTo>
                  <a:pt x="0" y="0"/>
                </a:moveTo>
                <a:lnTo>
                  <a:pt x="14865282" y="0"/>
                </a:lnTo>
                <a:lnTo>
                  <a:pt x="14865282" y="8396562"/>
                </a:lnTo>
                <a:lnTo>
                  <a:pt x="0" y="83965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8077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9282391" y="3582591"/>
            <a:ext cx="6663274" cy="8483335"/>
          </a:xfrm>
          <a:custGeom>
            <a:avLst/>
            <a:gdLst/>
            <a:ahLst/>
            <a:cxnLst/>
            <a:rect l="l" t="t" r="r" b="b"/>
            <a:pathLst>
              <a:path w="6663274" h="8483335">
                <a:moveTo>
                  <a:pt x="0" y="0"/>
                </a:moveTo>
                <a:lnTo>
                  <a:pt x="6663274" y="0"/>
                </a:lnTo>
                <a:lnTo>
                  <a:pt x="6663274" y="8483336"/>
                </a:lnTo>
                <a:lnTo>
                  <a:pt x="0" y="84833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347192" y="1798349"/>
            <a:ext cx="12922686" cy="1786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44"/>
              </a:lnSpc>
            </a:pPr>
            <a:r>
              <a:rPr lang="en-US" sz="13052">
                <a:solidFill>
                  <a:srgbClr val="F9D43A"/>
                </a:solidFill>
                <a:latin typeface="Luckiest Guy"/>
                <a:ea typeface="Luckiest Guy"/>
                <a:cs typeface="Luckiest Guy"/>
                <a:sym typeface="Luckiest Guy"/>
              </a:rPr>
              <a:t>3- ANALYSIS </a:t>
            </a:r>
          </a:p>
        </p:txBody>
      </p:sp>
      <p:sp>
        <p:nvSpPr>
          <p:cNvPr id="7" name="Freeform 7"/>
          <p:cNvSpPr/>
          <p:nvPr/>
        </p:nvSpPr>
        <p:spPr>
          <a:xfrm>
            <a:off x="15551365" y="1099692"/>
            <a:ext cx="1707935" cy="1528152"/>
          </a:xfrm>
          <a:custGeom>
            <a:avLst/>
            <a:gdLst/>
            <a:ahLst/>
            <a:cxnLst/>
            <a:rect l="l" t="t" r="r" b="b"/>
            <a:pathLst>
              <a:path w="1707935" h="1528152">
                <a:moveTo>
                  <a:pt x="0" y="0"/>
                </a:moveTo>
                <a:lnTo>
                  <a:pt x="1707935" y="0"/>
                </a:lnTo>
                <a:lnTo>
                  <a:pt x="1707935" y="1528153"/>
                </a:lnTo>
                <a:lnTo>
                  <a:pt x="0" y="15281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50024" y="592373"/>
            <a:ext cx="9276250" cy="9102254"/>
            <a:chOff x="0" y="0"/>
            <a:chExt cx="3763742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3696432" cy="3624565"/>
            </a:xfrm>
            <a:custGeom>
              <a:avLst/>
              <a:gdLst/>
              <a:ahLst/>
              <a:cxnLst/>
              <a:rect l="l" t="t" r="r" b="b"/>
              <a:pathLst>
                <a:path w="3696432" h="3624565">
                  <a:moveTo>
                    <a:pt x="43180" y="3624565"/>
                  </a:moveTo>
                  <a:lnTo>
                    <a:pt x="3653252" y="3624565"/>
                  </a:lnTo>
                  <a:cubicBezTo>
                    <a:pt x="3677382" y="3624565"/>
                    <a:pt x="3696432" y="3605515"/>
                    <a:pt x="3696432" y="3581385"/>
                  </a:cubicBezTo>
                  <a:lnTo>
                    <a:pt x="3696432" y="43180"/>
                  </a:lnTo>
                  <a:cubicBezTo>
                    <a:pt x="3696432" y="19050"/>
                    <a:pt x="3677382" y="0"/>
                    <a:pt x="3653252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763742" cy="3693145"/>
            </a:xfrm>
            <a:custGeom>
              <a:avLst/>
              <a:gdLst/>
              <a:ahLst/>
              <a:cxnLst/>
              <a:rect l="l" t="t" r="r" b="b"/>
              <a:pathLst>
                <a:path w="3763742" h="3693145">
                  <a:moveTo>
                    <a:pt x="3720562" y="44450"/>
                  </a:moveTo>
                  <a:cubicBezTo>
                    <a:pt x="3715482" y="19050"/>
                    <a:pt x="3692622" y="0"/>
                    <a:pt x="3665951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3707862" y="3693145"/>
                  </a:lnTo>
                  <a:cubicBezTo>
                    <a:pt x="3738342" y="3693145"/>
                    <a:pt x="3763742" y="3667745"/>
                    <a:pt x="3763742" y="3637265"/>
                  </a:cubicBezTo>
                  <a:lnTo>
                    <a:pt x="3763742" y="99060"/>
                  </a:lnTo>
                  <a:cubicBezTo>
                    <a:pt x="3763742" y="72390"/>
                    <a:pt x="3745962" y="50800"/>
                    <a:pt x="3720562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3665952" y="12700"/>
                  </a:lnTo>
                  <a:cubicBezTo>
                    <a:pt x="3690082" y="12700"/>
                    <a:pt x="3709132" y="31750"/>
                    <a:pt x="3709132" y="55880"/>
                  </a:cubicBezTo>
                  <a:lnTo>
                    <a:pt x="3709132" y="3594085"/>
                  </a:lnTo>
                  <a:cubicBezTo>
                    <a:pt x="3709132" y="3618215"/>
                    <a:pt x="3690082" y="3637265"/>
                    <a:pt x="3665952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621865" y="592373"/>
            <a:ext cx="7361839" cy="9102254"/>
            <a:chOff x="0" y="0"/>
            <a:chExt cx="2986989" cy="3693145"/>
          </a:xfrm>
        </p:grpSpPr>
        <p:sp>
          <p:nvSpPr>
            <p:cNvPr id="6" name="Freeform 6"/>
            <p:cNvSpPr/>
            <p:nvPr/>
          </p:nvSpPr>
          <p:spPr>
            <a:xfrm>
              <a:off x="12700" y="12700"/>
              <a:ext cx="2919679" cy="3624565"/>
            </a:xfrm>
            <a:custGeom>
              <a:avLst/>
              <a:gdLst/>
              <a:ahLst/>
              <a:cxnLst/>
              <a:rect l="l" t="t" r="r" b="b"/>
              <a:pathLst>
                <a:path w="2919679" h="3624565">
                  <a:moveTo>
                    <a:pt x="43180" y="3624565"/>
                  </a:moveTo>
                  <a:lnTo>
                    <a:pt x="2876499" y="3624565"/>
                  </a:lnTo>
                  <a:cubicBezTo>
                    <a:pt x="2900629" y="3624565"/>
                    <a:pt x="2919679" y="3605515"/>
                    <a:pt x="2919679" y="3581385"/>
                  </a:cubicBezTo>
                  <a:lnTo>
                    <a:pt x="2919679" y="43180"/>
                  </a:lnTo>
                  <a:cubicBezTo>
                    <a:pt x="2919679" y="19050"/>
                    <a:pt x="2900629" y="0"/>
                    <a:pt x="2876499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2986989" cy="3693145"/>
            </a:xfrm>
            <a:custGeom>
              <a:avLst/>
              <a:gdLst/>
              <a:ahLst/>
              <a:cxnLst/>
              <a:rect l="l" t="t" r="r" b="b"/>
              <a:pathLst>
                <a:path w="2986989" h="3693145">
                  <a:moveTo>
                    <a:pt x="2943809" y="44450"/>
                  </a:moveTo>
                  <a:cubicBezTo>
                    <a:pt x="2938729" y="19050"/>
                    <a:pt x="2915869" y="0"/>
                    <a:pt x="2889199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2931109" y="3693145"/>
                  </a:lnTo>
                  <a:cubicBezTo>
                    <a:pt x="2961589" y="3693145"/>
                    <a:pt x="2986989" y="3667745"/>
                    <a:pt x="2986989" y="3637265"/>
                  </a:cubicBezTo>
                  <a:lnTo>
                    <a:pt x="2986989" y="99060"/>
                  </a:lnTo>
                  <a:cubicBezTo>
                    <a:pt x="2986989" y="72390"/>
                    <a:pt x="2969209" y="50800"/>
                    <a:pt x="2943809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2889199" y="12700"/>
                  </a:lnTo>
                  <a:cubicBezTo>
                    <a:pt x="2913329" y="12700"/>
                    <a:pt x="2932379" y="31750"/>
                    <a:pt x="2932379" y="55880"/>
                  </a:cubicBezTo>
                  <a:lnTo>
                    <a:pt x="2932379" y="3594085"/>
                  </a:lnTo>
                  <a:cubicBezTo>
                    <a:pt x="2932379" y="3618215"/>
                    <a:pt x="2913329" y="3637265"/>
                    <a:pt x="2889199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9289782" y="1718242"/>
            <a:ext cx="7596733" cy="6850516"/>
          </a:xfrm>
          <a:custGeom>
            <a:avLst/>
            <a:gdLst/>
            <a:ahLst/>
            <a:cxnLst/>
            <a:rect l="l" t="t" r="r" b="b"/>
            <a:pathLst>
              <a:path w="7596733" h="6850516">
                <a:moveTo>
                  <a:pt x="0" y="0"/>
                </a:moveTo>
                <a:lnTo>
                  <a:pt x="7596734" y="0"/>
                </a:lnTo>
                <a:lnTo>
                  <a:pt x="7596734" y="6850516"/>
                </a:lnTo>
                <a:lnTo>
                  <a:pt x="0" y="6850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10332" y="3219450"/>
            <a:ext cx="5941045" cy="192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no. of churn customer is indicating that a noticeable number of customers may churn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50024" y="592373"/>
            <a:ext cx="9276250" cy="9102254"/>
            <a:chOff x="0" y="0"/>
            <a:chExt cx="3763742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3696432" cy="3624565"/>
            </a:xfrm>
            <a:custGeom>
              <a:avLst/>
              <a:gdLst/>
              <a:ahLst/>
              <a:cxnLst/>
              <a:rect l="l" t="t" r="r" b="b"/>
              <a:pathLst>
                <a:path w="3696432" h="3624565">
                  <a:moveTo>
                    <a:pt x="43180" y="3624565"/>
                  </a:moveTo>
                  <a:lnTo>
                    <a:pt x="3653252" y="3624565"/>
                  </a:lnTo>
                  <a:cubicBezTo>
                    <a:pt x="3677382" y="3624565"/>
                    <a:pt x="3696432" y="3605515"/>
                    <a:pt x="3696432" y="3581385"/>
                  </a:cubicBezTo>
                  <a:lnTo>
                    <a:pt x="3696432" y="43180"/>
                  </a:lnTo>
                  <a:cubicBezTo>
                    <a:pt x="3696432" y="19050"/>
                    <a:pt x="3677382" y="0"/>
                    <a:pt x="3653252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3763742" cy="3693145"/>
            </a:xfrm>
            <a:custGeom>
              <a:avLst/>
              <a:gdLst/>
              <a:ahLst/>
              <a:cxnLst/>
              <a:rect l="l" t="t" r="r" b="b"/>
              <a:pathLst>
                <a:path w="3763742" h="3693145">
                  <a:moveTo>
                    <a:pt x="3720562" y="44450"/>
                  </a:moveTo>
                  <a:cubicBezTo>
                    <a:pt x="3715482" y="19050"/>
                    <a:pt x="3692622" y="0"/>
                    <a:pt x="3665951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3707862" y="3693145"/>
                  </a:lnTo>
                  <a:cubicBezTo>
                    <a:pt x="3738342" y="3693145"/>
                    <a:pt x="3763742" y="3667745"/>
                    <a:pt x="3763742" y="3637265"/>
                  </a:cubicBezTo>
                  <a:lnTo>
                    <a:pt x="3763742" y="99060"/>
                  </a:lnTo>
                  <a:cubicBezTo>
                    <a:pt x="3763742" y="72390"/>
                    <a:pt x="3745962" y="50800"/>
                    <a:pt x="3720562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3665952" y="12700"/>
                  </a:lnTo>
                  <a:cubicBezTo>
                    <a:pt x="3690082" y="12700"/>
                    <a:pt x="3709132" y="31750"/>
                    <a:pt x="3709132" y="55880"/>
                  </a:cubicBezTo>
                  <a:lnTo>
                    <a:pt x="3709132" y="3594085"/>
                  </a:lnTo>
                  <a:cubicBezTo>
                    <a:pt x="3709132" y="3618215"/>
                    <a:pt x="3690082" y="3637265"/>
                    <a:pt x="3665952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621865" y="592373"/>
            <a:ext cx="7361839" cy="9102254"/>
            <a:chOff x="0" y="0"/>
            <a:chExt cx="2986989" cy="3693145"/>
          </a:xfrm>
        </p:grpSpPr>
        <p:sp>
          <p:nvSpPr>
            <p:cNvPr id="6" name="Freeform 6"/>
            <p:cNvSpPr/>
            <p:nvPr/>
          </p:nvSpPr>
          <p:spPr>
            <a:xfrm>
              <a:off x="12700" y="12700"/>
              <a:ext cx="2919679" cy="3624565"/>
            </a:xfrm>
            <a:custGeom>
              <a:avLst/>
              <a:gdLst/>
              <a:ahLst/>
              <a:cxnLst/>
              <a:rect l="l" t="t" r="r" b="b"/>
              <a:pathLst>
                <a:path w="2919679" h="3624565">
                  <a:moveTo>
                    <a:pt x="43180" y="3624565"/>
                  </a:moveTo>
                  <a:lnTo>
                    <a:pt x="2876499" y="3624565"/>
                  </a:lnTo>
                  <a:cubicBezTo>
                    <a:pt x="2900629" y="3624565"/>
                    <a:pt x="2919679" y="3605515"/>
                    <a:pt x="2919679" y="3581385"/>
                  </a:cubicBezTo>
                  <a:lnTo>
                    <a:pt x="2919679" y="43180"/>
                  </a:lnTo>
                  <a:cubicBezTo>
                    <a:pt x="2919679" y="19050"/>
                    <a:pt x="2900629" y="0"/>
                    <a:pt x="2876499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2986989" cy="3693145"/>
            </a:xfrm>
            <a:custGeom>
              <a:avLst/>
              <a:gdLst/>
              <a:ahLst/>
              <a:cxnLst/>
              <a:rect l="l" t="t" r="r" b="b"/>
              <a:pathLst>
                <a:path w="2986989" h="3693145">
                  <a:moveTo>
                    <a:pt x="2943809" y="44450"/>
                  </a:moveTo>
                  <a:cubicBezTo>
                    <a:pt x="2938729" y="19050"/>
                    <a:pt x="2915869" y="0"/>
                    <a:pt x="2889199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2931109" y="3693145"/>
                  </a:lnTo>
                  <a:cubicBezTo>
                    <a:pt x="2961589" y="3693145"/>
                    <a:pt x="2986989" y="3667745"/>
                    <a:pt x="2986989" y="3637265"/>
                  </a:cubicBezTo>
                  <a:lnTo>
                    <a:pt x="2986989" y="99060"/>
                  </a:lnTo>
                  <a:cubicBezTo>
                    <a:pt x="2986989" y="72390"/>
                    <a:pt x="2969209" y="50800"/>
                    <a:pt x="2943809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2889199" y="12700"/>
                  </a:lnTo>
                  <a:cubicBezTo>
                    <a:pt x="2913329" y="12700"/>
                    <a:pt x="2932379" y="31750"/>
                    <a:pt x="2932379" y="55880"/>
                  </a:cubicBezTo>
                  <a:lnTo>
                    <a:pt x="2932379" y="3594085"/>
                  </a:lnTo>
                  <a:cubicBezTo>
                    <a:pt x="2932379" y="3618215"/>
                    <a:pt x="2913329" y="3637265"/>
                    <a:pt x="2889199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8442754" y="2636860"/>
            <a:ext cx="9283520" cy="5013280"/>
          </a:xfrm>
          <a:custGeom>
            <a:avLst/>
            <a:gdLst/>
            <a:ahLst/>
            <a:cxnLst/>
            <a:rect l="l" t="t" r="r" b="b"/>
            <a:pathLst>
              <a:path w="9283520" h="5013280">
                <a:moveTo>
                  <a:pt x="0" y="0"/>
                </a:moveTo>
                <a:lnTo>
                  <a:pt x="9283520" y="0"/>
                </a:lnTo>
                <a:lnTo>
                  <a:pt x="9283520" y="5013280"/>
                </a:lnTo>
                <a:lnTo>
                  <a:pt x="0" y="5013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284893" y="3803765"/>
            <a:ext cx="6035782" cy="192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i have then to know the gender and citizen ship of the customers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714517" y="2263427"/>
            <a:ext cx="15283672" cy="5221921"/>
          </a:xfrm>
          <a:custGeom>
            <a:avLst/>
            <a:gdLst/>
            <a:ahLst/>
            <a:cxnLst/>
            <a:rect l="l" t="t" r="r" b="b"/>
            <a:pathLst>
              <a:path w="15283672" h="5221921">
                <a:moveTo>
                  <a:pt x="0" y="0"/>
                </a:moveTo>
                <a:lnTo>
                  <a:pt x="15283672" y="0"/>
                </a:lnTo>
                <a:lnTo>
                  <a:pt x="15283672" y="5221921"/>
                </a:lnTo>
                <a:lnTo>
                  <a:pt x="0" y="52219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715394" y="2077595"/>
            <a:ext cx="16714224" cy="6079799"/>
          </a:xfrm>
          <a:custGeom>
            <a:avLst/>
            <a:gdLst/>
            <a:ahLst/>
            <a:cxnLst/>
            <a:rect l="l" t="t" r="r" b="b"/>
            <a:pathLst>
              <a:path w="16714224" h="6079799">
                <a:moveTo>
                  <a:pt x="0" y="0"/>
                </a:moveTo>
                <a:lnTo>
                  <a:pt x="16714224" y="0"/>
                </a:lnTo>
                <a:lnTo>
                  <a:pt x="16714224" y="6079798"/>
                </a:lnTo>
                <a:lnTo>
                  <a:pt x="0" y="60797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57775"/>
            <a:ext cx="17164548" cy="2643999"/>
            <a:chOff x="0" y="0"/>
            <a:chExt cx="6964336" cy="107277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004195"/>
            </a:xfrm>
            <a:custGeom>
              <a:avLst/>
              <a:gdLst/>
              <a:ahLst/>
              <a:cxnLst/>
              <a:rect l="l" t="t" r="r" b="b"/>
              <a:pathLst>
                <a:path w="6897026" h="1004195">
                  <a:moveTo>
                    <a:pt x="43180" y="1004195"/>
                  </a:moveTo>
                  <a:lnTo>
                    <a:pt x="6853846" y="1004195"/>
                  </a:lnTo>
                  <a:cubicBezTo>
                    <a:pt x="6877976" y="1004195"/>
                    <a:pt x="6897026" y="985145"/>
                    <a:pt x="6897026" y="96101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961015"/>
                  </a:lnTo>
                  <a:cubicBezTo>
                    <a:pt x="0" y="985145"/>
                    <a:pt x="19050" y="1004195"/>
                    <a:pt x="43180" y="10041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072775"/>
            </a:xfrm>
            <a:custGeom>
              <a:avLst/>
              <a:gdLst/>
              <a:ahLst/>
              <a:cxnLst/>
              <a:rect l="l" t="t" r="r" b="b"/>
              <a:pathLst>
                <a:path w="6964336" h="107277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973715"/>
                  </a:lnTo>
                  <a:cubicBezTo>
                    <a:pt x="0" y="1000385"/>
                    <a:pt x="17780" y="1021975"/>
                    <a:pt x="43180" y="1028325"/>
                  </a:cubicBezTo>
                  <a:cubicBezTo>
                    <a:pt x="48260" y="1053725"/>
                    <a:pt x="71120" y="1072775"/>
                    <a:pt x="97790" y="1072775"/>
                  </a:cubicBezTo>
                  <a:lnTo>
                    <a:pt x="6908457" y="1072775"/>
                  </a:lnTo>
                  <a:cubicBezTo>
                    <a:pt x="6938936" y="1072775"/>
                    <a:pt x="6964336" y="1047375"/>
                    <a:pt x="6964336" y="101689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97371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973715"/>
                  </a:lnTo>
                  <a:cubicBezTo>
                    <a:pt x="6909726" y="997845"/>
                    <a:pt x="6890676" y="1016895"/>
                    <a:pt x="6866546" y="1016895"/>
                  </a:cubicBezTo>
                  <a:lnTo>
                    <a:pt x="55880" y="1016895"/>
                  </a:lnTo>
                  <a:cubicBezTo>
                    <a:pt x="31750" y="1016895"/>
                    <a:pt x="12700" y="997845"/>
                    <a:pt x="12700" y="97371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871554" y="1032348"/>
            <a:ext cx="14544892" cy="190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</a:pPr>
            <a:r>
              <a:rPr lang="en-US" sz="11103">
                <a:solidFill>
                  <a:srgbClr val="B08DF8"/>
                </a:solidFill>
                <a:latin typeface="Luckiest Guy"/>
                <a:ea typeface="Luckiest Guy"/>
                <a:cs typeface="Luckiest Guy"/>
                <a:sym typeface="Luckiest Guy"/>
              </a:rPr>
              <a:t>MEET OUR TEAM 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561726" y="3786903"/>
            <a:ext cx="17164548" cy="5942322"/>
            <a:chOff x="0" y="0"/>
            <a:chExt cx="6964336" cy="2411035"/>
          </a:xfrm>
        </p:grpSpPr>
        <p:sp>
          <p:nvSpPr>
            <p:cNvPr id="7" name="Freeform 7"/>
            <p:cNvSpPr/>
            <p:nvPr/>
          </p:nvSpPr>
          <p:spPr>
            <a:xfrm>
              <a:off x="12700" y="12700"/>
              <a:ext cx="6897026" cy="2342455"/>
            </a:xfrm>
            <a:custGeom>
              <a:avLst/>
              <a:gdLst/>
              <a:ahLst/>
              <a:cxnLst/>
              <a:rect l="l" t="t" r="r" b="b"/>
              <a:pathLst>
                <a:path w="6897026" h="2342455">
                  <a:moveTo>
                    <a:pt x="43180" y="2342455"/>
                  </a:moveTo>
                  <a:lnTo>
                    <a:pt x="6853846" y="2342455"/>
                  </a:lnTo>
                  <a:cubicBezTo>
                    <a:pt x="6877976" y="2342455"/>
                    <a:pt x="6897026" y="2323405"/>
                    <a:pt x="6897026" y="229927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299275"/>
                  </a:lnTo>
                  <a:cubicBezTo>
                    <a:pt x="0" y="2323405"/>
                    <a:pt x="19050" y="2342455"/>
                    <a:pt x="43180" y="23424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964336" cy="2411035"/>
            </a:xfrm>
            <a:custGeom>
              <a:avLst/>
              <a:gdLst/>
              <a:ahLst/>
              <a:cxnLst/>
              <a:rect l="l" t="t" r="r" b="b"/>
              <a:pathLst>
                <a:path w="6964336" h="241103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311975"/>
                  </a:lnTo>
                  <a:cubicBezTo>
                    <a:pt x="0" y="2338645"/>
                    <a:pt x="17780" y="2360235"/>
                    <a:pt x="43180" y="2366585"/>
                  </a:cubicBezTo>
                  <a:cubicBezTo>
                    <a:pt x="48260" y="2391985"/>
                    <a:pt x="71120" y="2411035"/>
                    <a:pt x="97790" y="2411035"/>
                  </a:cubicBezTo>
                  <a:lnTo>
                    <a:pt x="6908457" y="2411035"/>
                  </a:lnTo>
                  <a:cubicBezTo>
                    <a:pt x="6938936" y="2411035"/>
                    <a:pt x="6964336" y="2385635"/>
                    <a:pt x="6964336" y="235515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231197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2311975"/>
                  </a:lnTo>
                  <a:cubicBezTo>
                    <a:pt x="6909726" y="2336105"/>
                    <a:pt x="6890676" y="2355155"/>
                    <a:pt x="6866546" y="2355155"/>
                  </a:cubicBezTo>
                  <a:lnTo>
                    <a:pt x="55880" y="2355155"/>
                  </a:lnTo>
                  <a:cubicBezTo>
                    <a:pt x="31750" y="2355155"/>
                    <a:pt x="12700" y="2336105"/>
                    <a:pt x="12700" y="23119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2815495" y="5192407"/>
            <a:ext cx="12657009" cy="22422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 dirty="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1- abdelrahman sherif kamel</a:t>
            </a:r>
          </a:p>
          <a:p>
            <a:pPr algn="ctr">
              <a:lnSpc>
                <a:spcPts val="5880"/>
              </a:lnSpc>
            </a:pPr>
            <a:r>
              <a:rPr lang="en-US" sz="4200" dirty="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2- </a:t>
            </a:r>
            <a:r>
              <a:rPr lang="en-US" sz="4200" dirty="0" err="1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yossef</a:t>
            </a:r>
            <a:r>
              <a:rPr lang="en-US" sz="4200" dirty="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 mohamed mohamed</a:t>
            </a:r>
          </a:p>
          <a:p>
            <a:pPr algn="ctr">
              <a:lnSpc>
                <a:spcPts val="5880"/>
              </a:lnSpc>
            </a:pPr>
            <a:r>
              <a:rPr lang="en-US" sz="4200" dirty="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3- </a:t>
            </a:r>
            <a:r>
              <a:rPr lang="en-US" sz="4200" dirty="0" err="1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omnia</a:t>
            </a:r>
            <a:r>
              <a:rPr lang="en-US" sz="4200" dirty="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 ibrahim sayed 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8077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9282391" y="3582591"/>
            <a:ext cx="6663274" cy="8483335"/>
          </a:xfrm>
          <a:custGeom>
            <a:avLst/>
            <a:gdLst/>
            <a:ahLst/>
            <a:cxnLst/>
            <a:rect l="l" t="t" r="r" b="b"/>
            <a:pathLst>
              <a:path w="6663274" h="8483335">
                <a:moveTo>
                  <a:pt x="0" y="0"/>
                </a:moveTo>
                <a:lnTo>
                  <a:pt x="6663274" y="0"/>
                </a:lnTo>
                <a:lnTo>
                  <a:pt x="6663274" y="8483336"/>
                </a:lnTo>
                <a:lnTo>
                  <a:pt x="0" y="84833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347192" y="1798349"/>
            <a:ext cx="12922686" cy="1786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44"/>
              </a:lnSpc>
            </a:pPr>
            <a:r>
              <a:rPr lang="en-US" sz="13052">
                <a:solidFill>
                  <a:srgbClr val="F9D43A"/>
                </a:solidFill>
                <a:latin typeface="Luckiest Guy"/>
                <a:ea typeface="Luckiest Guy"/>
                <a:cs typeface="Luckiest Guy"/>
                <a:sym typeface="Luckiest Guy"/>
              </a:rPr>
              <a:t>4- PREDICTION </a:t>
            </a:r>
          </a:p>
        </p:txBody>
      </p:sp>
      <p:sp>
        <p:nvSpPr>
          <p:cNvPr id="7" name="Freeform 7"/>
          <p:cNvSpPr/>
          <p:nvPr/>
        </p:nvSpPr>
        <p:spPr>
          <a:xfrm>
            <a:off x="15551365" y="1099692"/>
            <a:ext cx="1707935" cy="1528152"/>
          </a:xfrm>
          <a:custGeom>
            <a:avLst/>
            <a:gdLst/>
            <a:ahLst/>
            <a:cxnLst/>
            <a:rect l="l" t="t" r="r" b="b"/>
            <a:pathLst>
              <a:path w="1707935" h="1528152">
                <a:moveTo>
                  <a:pt x="0" y="0"/>
                </a:moveTo>
                <a:lnTo>
                  <a:pt x="1707935" y="0"/>
                </a:lnTo>
                <a:lnTo>
                  <a:pt x="1707935" y="1528153"/>
                </a:lnTo>
                <a:lnTo>
                  <a:pt x="0" y="15281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57775"/>
            <a:ext cx="17164548" cy="2643999"/>
            <a:chOff x="0" y="0"/>
            <a:chExt cx="6964336" cy="107277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004195"/>
            </a:xfrm>
            <a:custGeom>
              <a:avLst/>
              <a:gdLst/>
              <a:ahLst/>
              <a:cxnLst/>
              <a:rect l="l" t="t" r="r" b="b"/>
              <a:pathLst>
                <a:path w="6897026" h="1004195">
                  <a:moveTo>
                    <a:pt x="43180" y="1004195"/>
                  </a:moveTo>
                  <a:lnTo>
                    <a:pt x="6853846" y="1004195"/>
                  </a:lnTo>
                  <a:cubicBezTo>
                    <a:pt x="6877976" y="1004195"/>
                    <a:pt x="6897026" y="985145"/>
                    <a:pt x="6897026" y="96101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961015"/>
                  </a:lnTo>
                  <a:cubicBezTo>
                    <a:pt x="0" y="985145"/>
                    <a:pt x="19050" y="1004195"/>
                    <a:pt x="43180" y="10041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072775"/>
            </a:xfrm>
            <a:custGeom>
              <a:avLst/>
              <a:gdLst/>
              <a:ahLst/>
              <a:cxnLst/>
              <a:rect l="l" t="t" r="r" b="b"/>
              <a:pathLst>
                <a:path w="6964336" h="107277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973715"/>
                  </a:lnTo>
                  <a:cubicBezTo>
                    <a:pt x="0" y="1000385"/>
                    <a:pt x="17780" y="1021975"/>
                    <a:pt x="43180" y="1028325"/>
                  </a:cubicBezTo>
                  <a:cubicBezTo>
                    <a:pt x="48260" y="1053725"/>
                    <a:pt x="71120" y="1072775"/>
                    <a:pt x="97790" y="1072775"/>
                  </a:cubicBezTo>
                  <a:lnTo>
                    <a:pt x="6908457" y="1072775"/>
                  </a:lnTo>
                  <a:cubicBezTo>
                    <a:pt x="6938936" y="1072775"/>
                    <a:pt x="6964336" y="1047375"/>
                    <a:pt x="6964336" y="101689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97371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973715"/>
                  </a:lnTo>
                  <a:cubicBezTo>
                    <a:pt x="6909726" y="997845"/>
                    <a:pt x="6890676" y="1016895"/>
                    <a:pt x="6866546" y="1016895"/>
                  </a:cubicBezTo>
                  <a:lnTo>
                    <a:pt x="55880" y="1016895"/>
                  </a:lnTo>
                  <a:cubicBezTo>
                    <a:pt x="31750" y="1016895"/>
                    <a:pt x="12700" y="997845"/>
                    <a:pt x="12700" y="97371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61726" y="3672854"/>
            <a:ext cx="17164548" cy="5942322"/>
            <a:chOff x="0" y="0"/>
            <a:chExt cx="6964336" cy="2411035"/>
          </a:xfrm>
        </p:grpSpPr>
        <p:sp>
          <p:nvSpPr>
            <p:cNvPr id="6" name="Freeform 6"/>
            <p:cNvSpPr/>
            <p:nvPr/>
          </p:nvSpPr>
          <p:spPr>
            <a:xfrm>
              <a:off x="12700" y="12700"/>
              <a:ext cx="6897026" cy="2342455"/>
            </a:xfrm>
            <a:custGeom>
              <a:avLst/>
              <a:gdLst/>
              <a:ahLst/>
              <a:cxnLst/>
              <a:rect l="l" t="t" r="r" b="b"/>
              <a:pathLst>
                <a:path w="6897026" h="2342455">
                  <a:moveTo>
                    <a:pt x="43180" y="2342455"/>
                  </a:moveTo>
                  <a:lnTo>
                    <a:pt x="6853846" y="2342455"/>
                  </a:lnTo>
                  <a:cubicBezTo>
                    <a:pt x="6877976" y="2342455"/>
                    <a:pt x="6897026" y="2323405"/>
                    <a:pt x="6897026" y="229927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299275"/>
                  </a:lnTo>
                  <a:cubicBezTo>
                    <a:pt x="0" y="2323405"/>
                    <a:pt x="19050" y="2342455"/>
                    <a:pt x="43180" y="23424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964336" cy="2411035"/>
            </a:xfrm>
            <a:custGeom>
              <a:avLst/>
              <a:gdLst/>
              <a:ahLst/>
              <a:cxnLst/>
              <a:rect l="l" t="t" r="r" b="b"/>
              <a:pathLst>
                <a:path w="6964336" h="241103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311975"/>
                  </a:lnTo>
                  <a:cubicBezTo>
                    <a:pt x="0" y="2338645"/>
                    <a:pt x="17780" y="2360235"/>
                    <a:pt x="43180" y="2366585"/>
                  </a:cubicBezTo>
                  <a:cubicBezTo>
                    <a:pt x="48260" y="2391985"/>
                    <a:pt x="71120" y="2411035"/>
                    <a:pt x="97790" y="2411035"/>
                  </a:cubicBezTo>
                  <a:lnTo>
                    <a:pt x="6908457" y="2411035"/>
                  </a:lnTo>
                  <a:cubicBezTo>
                    <a:pt x="6938936" y="2411035"/>
                    <a:pt x="6964336" y="2385635"/>
                    <a:pt x="6964336" y="235515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231197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2311975"/>
                  </a:lnTo>
                  <a:cubicBezTo>
                    <a:pt x="6909726" y="2336105"/>
                    <a:pt x="6890676" y="2355155"/>
                    <a:pt x="6866546" y="2355155"/>
                  </a:cubicBezTo>
                  <a:lnTo>
                    <a:pt x="55880" y="2355155"/>
                  </a:lnTo>
                  <a:cubicBezTo>
                    <a:pt x="31750" y="2355155"/>
                    <a:pt x="12700" y="2336105"/>
                    <a:pt x="12700" y="23119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8107869" y="4117046"/>
            <a:ext cx="9151431" cy="5141254"/>
          </a:xfrm>
          <a:custGeom>
            <a:avLst/>
            <a:gdLst/>
            <a:ahLst/>
            <a:cxnLst/>
            <a:rect l="l" t="t" r="r" b="b"/>
            <a:pathLst>
              <a:path w="9151431" h="5141254">
                <a:moveTo>
                  <a:pt x="0" y="0"/>
                </a:moveTo>
                <a:lnTo>
                  <a:pt x="9151431" y="0"/>
                </a:lnTo>
                <a:lnTo>
                  <a:pt x="9151431" y="5141254"/>
                </a:lnTo>
                <a:lnTo>
                  <a:pt x="0" y="51412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871554" y="1032348"/>
            <a:ext cx="14544892" cy="190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</a:pPr>
            <a:r>
              <a:rPr lang="en-US" sz="11103">
                <a:solidFill>
                  <a:srgbClr val="B08DF8"/>
                </a:solidFill>
                <a:latin typeface="Luckiest Guy"/>
                <a:ea typeface="Luckiest Guy"/>
                <a:cs typeface="Luckiest Guy"/>
                <a:sym typeface="Luckiest Guy"/>
              </a:rPr>
              <a:t>DATA REMODELING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675891" y="3871729"/>
            <a:ext cx="3350121" cy="1005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5"/>
              </a:lnSpc>
              <a:spcBef>
                <a:spcPct val="0"/>
              </a:spcBef>
            </a:pPr>
            <a:r>
              <a:rPr lang="en-US" sz="5804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ENCODING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57775"/>
            <a:ext cx="17164548" cy="2643999"/>
            <a:chOff x="0" y="0"/>
            <a:chExt cx="6964336" cy="107277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004195"/>
            </a:xfrm>
            <a:custGeom>
              <a:avLst/>
              <a:gdLst/>
              <a:ahLst/>
              <a:cxnLst/>
              <a:rect l="l" t="t" r="r" b="b"/>
              <a:pathLst>
                <a:path w="6897026" h="1004195">
                  <a:moveTo>
                    <a:pt x="43180" y="1004195"/>
                  </a:moveTo>
                  <a:lnTo>
                    <a:pt x="6853846" y="1004195"/>
                  </a:lnTo>
                  <a:cubicBezTo>
                    <a:pt x="6877976" y="1004195"/>
                    <a:pt x="6897026" y="985145"/>
                    <a:pt x="6897026" y="96101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961015"/>
                  </a:lnTo>
                  <a:cubicBezTo>
                    <a:pt x="0" y="985145"/>
                    <a:pt x="19050" y="1004195"/>
                    <a:pt x="43180" y="10041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072775"/>
            </a:xfrm>
            <a:custGeom>
              <a:avLst/>
              <a:gdLst/>
              <a:ahLst/>
              <a:cxnLst/>
              <a:rect l="l" t="t" r="r" b="b"/>
              <a:pathLst>
                <a:path w="6964336" h="107277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973715"/>
                  </a:lnTo>
                  <a:cubicBezTo>
                    <a:pt x="0" y="1000385"/>
                    <a:pt x="17780" y="1021975"/>
                    <a:pt x="43180" y="1028325"/>
                  </a:cubicBezTo>
                  <a:cubicBezTo>
                    <a:pt x="48260" y="1053725"/>
                    <a:pt x="71120" y="1072775"/>
                    <a:pt x="97790" y="1072775"/>
                  </a:cubicBezTo>
                  <a:lnTo>
                    <a:pt x="6908457" y="1072775"/>
                  </a:lnTo>
                  <a:cubicBezTo>
                    <a:pt x="6938936" y="1072775"/>
                    <a:pt x="6964336" y="1047375"/>
                    <a:pt x="6964336" y="101689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97371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973715"/>
                  </a:lnTo>
                  <a:cubicBezTo>
                    <a:pt x="6909726" y="997845"/>
                    <a:pt x="6890676" y="1016895"/>
                    <a:pt x="6866546" y="1016895"/>
                  </a:cubicBezTo>
                  <a:lnTo>
                    <a:pt x="55880" y="1016895"/>
                  </a:lnTo>
                  <a:cubicBezTo>
                    <a:pt x="31750" y="1016895"/>
                    <a:pt x="12700" y="997845"/>
                    <a:pt x="12700" y="97371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61726" y="3672854"/>
            <a:ext cx="17164548" cy="5942322"/>
            <a:chOff x="0" y="0"/>
            <a:chExt cx="6964336" cy="2411035"/>
          </a:xfrm>
        </p:grpSpPr>
        <p:sp>
          <p:nvSpPr>
            <p:cNvPr id="6" name="Freeform 6"/>
            <p:cNvSpPr/>
            <p:nvPr/>
          </p:nvSpPr>
          <p:spPr>
            <a:xfrm>
              <a:off x="12700" y="12700"/>
              <a:ext cx="6897026" cy="2342455"/>
            </a:xfrm>
            <a:custGeom>
              <a:avLst/>
              <a:gdLst/>
              <a:ahLst/>
              <a:cxnLst/>
              <a:rect l="l" t="t" r="r" b="b"/>
              <a:pathLst>
                <a:path w="6897026" h="2342455">
                  <a:moveTo>
                    <a:pt x="43180" y="2342455"/>
                  </a:moveTo>
                  <a:lnTo>
                    <a:pt x="6853846" y="2342455"/>
                  </a:lnTo>
                  <a:cubicBezTo>
                    <a:pt x="6877976" y="2342455"/>
                    <a:pt x="6897026" y="2323405"/>
                    <a:pt x="6897026" y="229927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299275"/>
                  </a:lnTo>
                  <a:cubicBezTo>
                    <a:pt x="0" y="2323405"/>
                    <a:pt x="19050" y="2342455"/>
                    <a:pt x="43180" y="23424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964336" cy="2411035"/>
            </a:xfrm>
            <a:custGeom>
              <a:avLst/>
              <a:gdLst/>
              <a:ahLst/>
              <a:cxnLst/>
              <a:rect l="l" t="t" r="r" b="b"/>
              <a:pathLst>
                <a:path w="6964336" h="241103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311975"/>
                  </a:lnTo>
                  <a:cubicBezTo>
                    <a:pt x="0" y="2338645"/>
                    <a:pt x="17780" y="2360235"/>
                    <a:pt x="43180" y="2366585"/>
                  </a:cubicBezTo>
                  <a:cubicBezTo>
                    <a:pt x="48260" y="2391985"/>
                    <a:pt x="71120" y="2411035"/>
                    <a:pt x="97790" y="2411035"/>
                  </a:cubicBezTo>
                  <a:lnTo>
                    <a:pt x="6908457" y="2411035"/>
                  </a:lnTo>
                  <a:cubicBezTo>
                    <a:pt x="6938936" y="2411035"/>
                    <a:pt x="6964336" y="2385635"/>
                    <a:pt x="6964336" y="235515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231197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2311975"/>
                  </a:lnTo>
                  <a:cubicBezTo>
                    <a:pt x="6909726" y="2336105"/>
                    <a:pt x="6890676" y="2355155"/>
                    <a:pt x="6866546" y="2355155"/>
                  </a:cubicBezTo>
                  <a:lnTo>
                    <a:pt x="55880" y="2355155"/>
                  </a:lnTo>
                  <a:cubicBezTo>
                    <a:pt x="31750" y="2355155"/>
                    <a:pt x="12700" y="2336105"/>
                    <a:pt x="12700" y="23119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2411000" y="5287458"/>
            <a:ext cx="13087102" cy="2418091"/>
          </a:xfrm>
          <a:custGeom>
            <a:avLst/>
            <a:gdLst/>
            <a:ahLst/>
            <a:cxnLst/>
            <a:rect l="l" t="t" r="r" b="b"/>
            <a:pathLst>
              <a:path w="13087102" h="2418091">
                <a:moveTo>
                  <a:pt x="0" y="0"/>
                </a:moveTo>
                <a:lnTo>
                  <a:pt x="13087103" y="0"/>
                </a:lnTo>
                <a:lnTo>
                  <a:pt x="13087103" y="2418092"/>
                </a:lnTo>
                <a:lnTo>
                  <a:pt x="0" y="24180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871554" y="1032348"/>
            <a:ext cx="14544892" cy="190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</a:pPr>
            <a:r>
              <a:rPr lang="en-US" sz="11103">
                <a:solidFill>
                  <a:srgbClr val="B08DF8"/>
                </a:solidFill>
                <a:latin typeface="Luckiest Guy"/>
                <a:ea typeface="Luckiest Guy"/>
                <a:cs typeface="Luckiest Guy"/>
                <a:sym typeface="Luckiest Guy"/>
              </a:rPr>
              <a:t>DATA REMODELING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79491" y="3682280"/>
            <a:ext cx="3350121" cy="1005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5"/>
              </a:lnSpc>
              <a:spcBef>
                <a:spcPct val="0"/>
              </a:spcBef>
            </a:pPr>
            <a:r>
              <a:rPr lang="en-US" sz="5804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ENCODING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693609" y="3441248"/>
            <a:ext cx="15216299" cy="4583910"/>
          </a:xfrm>
          <a:custGeom>
            <a:avLst/>
            <a:gdLst/>
            <a:ahLst/>
            <a:cxnLst/>
            <a:rect l="l" t="t" r="r" b="b"/>
            <a:pathLst>
              <a:path w="15216299" h="4583910">
                <a:moveTo>
                  <a:pt x="0" y="0"/>
                </a:moveTo>
                <a:lnTo>
                  <a:pt x="15216299" y="0"/>
                </a:lnTo>
                <a:lnTo>
                  <a:pt x="15216299" y="4583910"/>
                </a:lnTo>
                <a:lnTo>
                  <a:pt x="0" y="45839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417407" y="688468"/>
            <a:ext cx="13187958" cy="1908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  <a:spcBef>
                <a:spcPct val="0"/>
              </a:spcBef>
            </a:pPr>
            <a:r>
              <a:rPr lang="en-US" sz="11103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BUILDING THE MODEL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760185" y="2813981"/>
            <a:ext cx="10397033" cy="5471439"/>
          </a:xfrm>
          <a:custGeom>
            <a:avLst/>
            <a:gdLst/>
            <a:ahLst/>
            <a:cxnLst/>
            <a:rect l="l" t="t" r="r" b="b"/>
            <a:pathLst>
              <a:path w="10397033" h="5471439">
                <a:moveTo>
                  <a:pt x="0" y="0"/>
                </a:moveTo>
                <a:lnTo>
                  <a:pt x="10397033" y="0"/>
                </a:lnTo>
                <a:lnTo>
                  <a:pt x="10397033" y="5471439"/>
                </a:lnTo>
                <a:lnTo>
                  <a:pt x="0" y="54714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157218" y="3278835"/>
            <a:ext cx="6304699" cy="4846738"/>
          </a:xfrm>
          <a:custGeom>
            <a:avLst/>
            <a:gdLst/>
            <a:ahLst/>
            <a:cxnLst/>
            <a:rect l="l" t="t" r="r" b="b"/>
            <a:pathLst>
              <a:path w="6304699" h="4846738">
                <a:moveTo>
                  <a:pt x="0" y="0"/>
                </a:moveTo>
                <a:lnTo>
                  <a:pt x="6304699" y="0"/>
                </a:lnTo>
                <a:lnTo>
                  <a:pt x="6304699" y="4846737"/>
                </a:lnTo>
                <a:lnTo>
                  <a:pt x="0" y="48467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776208" y="688468"/>
            <a:ext cx="10470356" cy="1908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  <a:spcBef>
                <a:spcPct val="0"/>
              </a:spcBef>
            </a:pPr>
            <a:r>
              <a:rPr lang="en-US" sz="11103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RANDOM FOREST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703716" y="2190013"/>
            <a:ext cx="8734281" cy="6740547"/>
          </a:xfrm>
          <a:custGeom>
            <a:avLst/>
            <a:gdLst/>
            <a:ahLst/>
            <a:cxnLst/>
            <a:rect l="l" t="t" r="r" b="b"/>
            <a:pathLst>
              <a:path w="8734281" h="6740547">
                <a:moveTo>
                  <a:pt x="0" y="0"/>
                </a:moveTo>
                <a:lnTo>
                  <a:pt x="8734281" y="0"/>
                </a:lnTo>
                <a:lnTo>
                  <a:pt x="8734281" y="6740547"/>
                </a:lnTo>
                <a:lnTo>
                  <a:pt x="0" y="67405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54659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437997" y="2921789"/>
            <a:ext cx="7682791" cy="5910773"/>
          </a:xfrm>
          <a:custGeom>
            <a:avLst/>
            <a:gdLst/>
            <a:ahLst/>
            <a:cxnLst/>
            <a:rect l="l" t="t" r="r" b="b"/>
            <a:pathLst>
              <a:path w="7682791" h="5910773">
                <a:moveTo>
                  <a:pt x="0" y="0"/>
                </a:moveTo>
                <a:lnTo>
                  <a:pt x="7682791" y="0"/>
                </a:lnTo>
                <a:lnTo>
                  <a:pt x="7682791" y="5910773"/>
                </a:lnTo>
                <a:lnTo>
                  <a:pt x="0" y="59107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249008" y="688468"/>
            <a:ext cx="13524756" cy="1908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  <a:spcBef>
                <a:spcPct val="0"/>
              </a:spcBef>
            </a:pPr>
            <a:r>
              <a:rPr lang="en-US" sz="11103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LOGISTIC REGRESSION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2043528" y="2712463"/>
            <a:ext cx="13708378" cy="5506198"/>
          </a:xfrm>
          <a:custGeom>
            <a:avLst/>
            <a:gdLst/>
            <a:ahLst/>
            <a:cxnLst/>
            <a:rect l="l" t="t" r="r" b="b"/>
            <a:pathLst>
              <a:path w="13708378" h="5506198">
                <a:moveTo>
                  <a:pt x="0" y="0"/>
                </a:moveTo>
                <a:lnTo>
                  <a:pt x="13708378" y="0"/>
                </a:lnTo>
                <a:lnTo>
                  <a:pt x="13708378" y="5506199"/>
                </a:lnTo>
                <a:lnTo>
                  <a:pt x="0" y="55061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822839" y="688468"/>
            <a:ext cx="14377095" cy="1908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  <a:spcBef>
                <a:spcPct val="0"/>
              </a:spcBef>
            </a:pPr>
            <a:r>
              <a:rPr lang="en-US" sz="11103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CLASSIFICATION MODEL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710236" y="2282030"/>
            <a:ext cx="8905712" cy="6567962"/>
          </a:xfrm>
          <a:custGeom>
            <a:avLst/>
            <a:gdLst/>
            <a:ahLst/>
            <a:cxnLst/>
            <a:rect l="l" t="t" r="r" b="b"/>
            <a:pathLst>
              <a:path w="8905712" h="6567962">
                <a:moveTo>
                  <a:pt x="0" y="0"/>
                </a:moveTo>
                <a:lnTo>
                  <a:pt x="8905712" y="0"/>
                </a:lnTo>
                <a:lnTo>
                  <a:pt x="8905712" y="6567962"/>
                </a:lnTo>
                <a:lnTo>
                  <a:pt x="0" y="65679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7848725" y="8023828"/>
            <a:ext cx="9609516" cy="1234472"/>
          </a:xfrm>
          <a:custGeom>
            <a:avLst/>
            <a:gdLst/>
            <a:ahLst/>
            <a:cxnLst/>
            <a:rect l="l" t="t" r="r" b="b"/>
            <a:pathLst>
              <a:path w="9609516" h="1234472">
                <a:moveTo>
                  <a:pt x="0" y="0"/>
                </a:moveTo>
                <a:lnTo>
                  <a:pt x="9609516" y="0"/>
                </a:lnTo>
                <a:lnTo>
                  <a:pt x="9609516" y="1234472"/>
                </a:lnTo>
                <a:lnTo>
                  <a:pt x="0" y="12344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234021" y="373298"/>
            <a:ext cx="9441061" cy="1908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  <a:spcBef>
                <a:spcPct val="0"/>
              </a:spcBef>
            </a:pPr>
            <a:r>
              <a:rPr lang="en-US" sz="11103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OPTIMISATION 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309484" y="2073636"/>
            <a:ext cx="15290135" cy="6880561"/>
          </a:xfrm>
          <a:custGeom>
            <a:avLst/>
            <a:gdLst/>
            <a:ahLst/>
            <a:cxnLst/>
            <a:rect l="l" t="t" r="r" b="b"/>
            <a:pathLst>
              <a:path w="15290135" h="6880561">
                <a:moveTo>
                  <a:pt x="0" y="0"/>
                </a:moveTo>
                <a:lnTo>
                  <a:pt x="15290135" y="0"/>
                </a:lnTo>
                <a:lnTo>
                  <a:pt x="15290135" y="6880561"/>
                </a:lnTo>
                <a:lnTo>
                  <a:pt x="0" y="68805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234021" y="373298"/>
            <a:ext cx="9441061" cy="1908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  <a:spcBef>
                <a:spcPct val="0"/>
              </a:spcBef>
            </a:pPr>
            <a:r>
              <a:rPr lang="en-US" sz="11103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OPTIMISATION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8077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9282391" y="3582591"/>
            <a:ext cx="6663274" cy="8483335"/>
          </a:xfrm>
          <a:custGeom>
            <a:avLst/>
            <a:gdLst/>
            <a:ahLst/>
            <a:cxnLst/>
            <a:rect l="l" t="t" r="r" b="b"/>
            <a:pathLst>
              <a:path w="6663274" h="8483335">
                <a:moveTo>
                  <a:pt x="0" y="0"/>
                </a:moveTo>
                <a:lnTo>
                  <a:pt x="6663274" y="0"/>
                </a:lnTo>
                <a:lnTo>
                  <a:pt x="6663274" y="8483336"/>
                </a:lnTo>
                <a:lnTo>
                  <a:pt x="0" y="84833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80776" y="1798349"/>
            <a:ext cx="16924596" cy="3491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44"/>
              </a:lnSpc>
            </a:pPr>
            <a:r>
              <a:rPr lang="en-US" sz="13052">
                <a:solidFill>
                  <a:srgbClr val="F9D43A"/>
                </a:solidFill>
                <a:latin typeface="Luckiest Guy"/>
                <a:ea typeface="Luckiest Guy"/>
                <a:cs typeface="Luckiest Guy"/>
                <a:sym typeface="Luckiest Guy"/>
              </a:rPr>
              <a:t>5- ASSUMPTION AND RESULTS</a:t>
            </a:r>
          </a:p>
        </p:txBody>
      </p:sp>
      <p:sp>
        <p:nvSpPr>
          <p:cNvPr id="7" name="Freeform 7"/>
          <p:cNvSpPr/>
          <p:nvPr/>
        </p:nvSpPr>
        <p:spPr>
          <a:xfrm>
            <a:off x="15551365" y="1099692"/>
            <a:ext cx="1707935" cy="1528152"/>
          </a:xfrm>
          <a:custGeom>
            <a:avLst/>
            <a:gdLst/>
            <a:ahLst/>
            <a:cxnLst/>
            <a:rect l="l" t="t" r="r" b="b"/>
            <a:pathLst>
              <a:path w="1707935" h="1528152">
                <a:moveTo>
                  <a:pt x="0" y="0"/>
                </a:moveTo>
                <a:lnTo>
                  <a:pt x="1707935" y="0"/>
                </a:lnTo>
                <a:lnTo>
                  <a:pt x="1707935" y="1528153"/>
                </a:lnTo>
                <a:lnTo>
                  <a:pt x="0" y="15281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57775"/>
            <a:ext cx="17164548" cy="2643999"/>
            <a:chOff x="0" y="0"/>
            <a:chExt cx="6964336" cy="107277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004195"/>
            </a:xfrm>
            <a:custGeom>
              <a:avLst/>
              <a:gdLst/>
              <a:ahLst/>
              <a:cxnLst/>
              <a:rect l="l" t="t" r="r" b="b"/>
              <a:pathLst>
                <a:path w="6897026" h="1004195">
                  <a:moveTo>
                    <a:pt x="43180" y="1004195"/>
                  </a:moveTo>
                  <a:lnTo>
                    <a:pt x="6853846" y="1004195"/>
                  </a:lnTo>
                  <a:cubicBezTo>
                    <a:pt x="6877976" y="1004195"/>
                    <a:pt x="6897026" y="985145"/>
                    <a:pt x="6897026" y="96101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961015"/>
                  </a:lnTo>
                  <a:cubicBezTo>
                    <a:pt x="0" y="985145"/>
                    <a:pt x="19050" y="1004195"/>
                    <a:pt x="43180" y="10041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072775"/>
            </a:xfrm>
            <a:custGeom>
              <a:avLst/>
              <a:gdLst/>
              <a:ahLst/>
              <a:cxnLst/>
              <a:rect l="l" t="t" r="r" b="b"/>
              <a:pathLst>
                <a:path w="6964336" h="107277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973715"/>
                  </a:lnTo>
                  <a:cubicBezTo>
                    <a:pt x="0" y="1000385"/>
                    <a:pt x="17780" y="1021975"/>
                    <a:pt x="43180" y="1028325"/>
                  </a:cubicBezTo>
                  <a:cubicBezTo>
                    <a:pt x="48260" y="1053725"/>
                    <a:pt x="71120" y="1072775"/>
                    <a:pt x="97790" y="1072775"/>
                  </a:cubicBezTo>
                  <a:lnTo>
                    <a:pt x="6908457" y="1072775"/>
                  </a:lnTo>
                  <a:cubicBezTo>
                    <a:pt x="6938936" y="1072775"/>
                    <a:pt x="6964336" y="1047375"/>
                    <a:pt x="6964336" y="101689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97371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973715"/>
                  </a:lnTo>
                  <a:cubicBezTo>
                    <a:pt x="6909726" y="997845"/>
                    <a:pt x="6890676" y="1016895"/>
                    <a:pt x="6866546" y="1016895"/>
                  </a:cubicBezTo>
                  <a:lnTo>
                    <a:pt x="55880" y="1016895"/>
                  </a:lnTo>
                  <a:cubicBezTo>
                    <a:pt x="31750" y="1016895"/>
                    <a:pt x="12700" y="997845"/>
                    <a:pt x="12700" y="97371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871554" y="1032348"/>
            <a:ext cx="14544892" cy="190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</a:pPr>
            <a:r>
              <a:rPr lang="en-US" sz="11103">
                <a:solidFill>
                  <a:srgbClr val="B08DF8"/>
                </a:solidFill>
                <a:latin typeface="Luckiest Guy"/>
                <a:ea typeface="Luckiest Guy"/>
                <a:cs typeface="Luckiest Guy"/>
                <a:sym typeface="Luckiest Guy"/>
              </a:rPr>
              <a:t>AGENDA 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561726" y="3786903"/>
            <a:ext cx="17164548" cy="5942322"/>
            <a:chOff x="0" y="0"/>
            <a:chExt cx="6964336" cy="2411035"/>
          </a:xfrm>
        </p:grpSpPr>
        <p:sp>
          <p:nvSpPr>
            <p:cNvPr id="7" name="Freeform 7"/>
            <p:cNvSpPr/>
            <p:nvPr/>
          </p:nvSpPr>
          <p:spPr>
            <a:xfrm>
              <a:off x="12700" y="12700"/>
              <a:ext cx="6897026" cy="2342455"/>
            </a:xfrm>
            <a:custGeom>
              <a:avLst/>
              <a:gdLst/>
              <a:ahLst/>
              <a:cxnLst/>
              <a:rect l="l" t="t" r="r" b="b"/>
              <a:pathLst>
                <a:path w="6897026" h="2342455">
                  <a:moveTo>
                    <a:pt x="43180" y="2342455"/>
                  </a:moveTo>
                  <a:lnTo>
                    <a:pt x="6853846" y="2342455"/>
                  </a:lnTo>
                  <a:cubicBezTo>
                    <a:pt x="6877976" y="2342455"/>
                    <a:pt x="6897026" y="2323405"/>
                    <a:pt x="6897026" y="229927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299275"/>
                  </a:lnTo>
                  <a:cubicBezTo>
                    <a:pt x="0" y="2323405"/>
                    <a:pt x="19050" y="2342455"/>
                    <a:pt x="43180" y="23424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964336" cy="2411035"/>
            </a:xfrm>
            <a:custGeom>
              <a:avLst/>
              <a:gdLst/>
              <a:ahLst/>
              <a:cxnLst/>
              <a:rect l="l" t="t" r="r" b="b"/>
              <a:pathLst>
                <a:path w="6964336" h="241103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311975"/>
                  </a:lnTo>
                  <a:cubicBezTo>
                    <a:pt x="0" y="2338645"/>
                    <a:pt x="17780" y="2360235"/>
                    <a:pt x="43180" y="2366585"/>
                  </a:cubicBezTo>
                  <a:cubicBezTo>
                    <a:pt x="48260" y="2391985"/>
                    <a:pt x="71120" y="2411035"/>
                    <a:pt x="97790" y="2411035"/>
                  </a:cubicBezTo>
                  <a:lnTo>
                    <a:pt x="6908457" y="2411035"/>
                  </a:lnTo>
                  <a:cubicBezTo>
                    <a:pt x="6938936" y="2411035"/>
                    <a:pt x="6964336" y="2385635"/>
                    <a:pt x="6964336" y="235515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231197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2311975"/>
                  </a:lnTo>
                  <a:cubicBezTo>
                    <a:pt x="6909726" y="2336105"/>
                    <a:pt x="6890676" y="2355155"/>
                    <a:pt x="6866546" y="2355155"/>
                  </a:cubicBezTo>
                  <a:lnTo>
                    <a:pt x="55880" y="2355155"/>
                  </a:lnTo>
                  <a:cubicBezTo>
                    <a:pt x="31750" y="2355155"/>
                    <a:pt x="12700" y="2336105"/>
                    <a:pt x="12700" y="23119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2815495" y="5192407"/>
            <a:ext cx="12657009" cy="2950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1- introduction 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2- dashboard 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3- telecom churn analysis </a:t>
            </a:r>
          </a:p>
          <a:p>
            <a:pPr algn="ctr">
              <a:lnSpc>
                <a:spcPts val="5880"/>
              </a:lnSpc>
            </a:pPr>
            <a:r>
              <a:rPr lang="en-US" sz="420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 4- churn prediction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459130"/>
            <a:ext cx="17164548" cy="4235497"/>
            <a:chOff x="0" y="0"/>
            <a:chExt cx="6964336" cy="1718509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649929"/>
            </a:xfrm>
            <a:custGeom>
              <a:avLst/>
              <a:gdLst/>
              <a:ahLst/>
              <a:cxnLst/>
              <a:rect l="l" t="t" r="r" b="b"/>
              <a:pathLst>
                <a:path w="6897026" h="1649929">
                  <a:moveTo>
                    <a:pt x="43180" y="1649929"/>
                  </a:moveTo>
                  <a:lnTo>
                    <a:pt x="6853846" y="1649929"/>
                  </a:lnTo>
                  <a:cubicBezTo>
                    <a:pt x="6877976" y="1649929"/>
                    <a:pt x="6897026" y="1630879"/>
                    <a:pt x="6897026" y="1606749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1606749"/>
                  </a:lnTo>
                  <a:cubicBezTo>
                    <a:pt x="0" y="1630879"/>
                    <a:pt x="19050" y="1649929"/>
                    <a:pt x="43180" y="164992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718509"/>
            </a:xfrm>
            <a:custGeom>
              <a:avLst/>
              <a:gdLst/>
              <a:ahLst/>
              <a:cxnLst/>
              <a:rect l="l" t="t" r="r" b="b"/>
              <a:pathLst>
                <a:path w="6964336" h="1718509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1619449"/>
                  </a:lnTo>
                  <a:cubicBezTo>
                    <a:pt x="0" y="1646119"/>
                    <a:pt x="17780" y="1667709"/>
                    <a:pt x="43180" y="1674059"/>
                  </a:cubicBezTo>
                  <a:cubicBezTo>
                    <a:pt x="48260" y="1699459"/>
                    <a:pt x="71120" y="1718509"/>
                    <a:pt x="97790" y="1718509"/>
                  </a:cubicBezTo>
                  <a:lnTo>
                    <a:pt x="6908457" y="1718509"/>
                  </a:lnTo>
                  <a:cubicBezTo>
                    <a:pt x="6938936" y="1718509"/>
                    <a:pt x="6964336" y="1693109"/>
                    <a:pt x="6964336" y="1662629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1619449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1619449"/>
                  </a:lnTo>
                  <a:cubicBezTo>
                    <a:pt x="6909726" y="1643579"/>
                    <a:pt x="6890676" y="1662629"/>
                    <a:pt x="6866546" y="1662629"/>
                  </a:cubicBezTo>
                  <a:lnTo>
                    <a:pt x="55880" y="1662629"/>
                  </a:lnTo>
                  <a:cubicBezTo>
                    <a:pt x="31750" y="1662629"/>
                    <a:pt x="12700" y="1643579"/>
                    <a:pt x="12700" y="161944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016" y="4872034"/>
            <a:ext cx="16099969" cy="496579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1726" y="631220"/>
            <a:ext cx="17164548" cy="4512280"/>
            <a:chOff x="0" y="0"/>
            <a:chExt cx="6964336" cy="1830810"/>
          </a:xfrm>
        </p:grpSpPr>
        <p:sp>
          <p:nvSpPr>
            <p:cNvPr id="7" name="Freeform 7"/>
            <p:cNvSpPr/>
            <p:nvPr/>
          </p:nvSpPr>
          <p:spPr>
            <a:xfrm>
              <a:off x="12700" y="12700"/>
              <a:ext cx="6897026" cy="1762230"/>
            </a:xfrm>
            <a:custGeom>
              <a:avLst/>
              <a:gdLst/>
              <a:ahLst/>
              <a:cxnLst/>
              <a:rect l="l" t="t" r="r" b="b"/>
              <a:pathLst>
                <a:path w="6897026" h="1762230">
                  <a:moveTo>
                    <a:pt x="43180" y="1762230"/>
                  </a:moveTo>
                  <a:lnTo>
                    <a:pt x="6853846" y="1762230"/>
                  </a:lnTo>
                  <a:cubicBezTo>
                    <a:pt x="6877976" y="1762230"/>
                    <a:pt x="6897026" y="1743180"/>
                    <a:pt x="6897026" y="1719050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1719050"/>
                  </a:lnTo>
                  <a:cubicBezTo>
                    <a:pt x="0" y="1743180"/>
                    <a:pt x="19050" y="1762230"/>
                    <a:pt x="43180" y="176223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964336" cy="1830810"/>
            </a:xfrm>
            <a:custGeom>
              <a:avLst/>
              <a:gdLst/>
              <a:ahLst/>
              <a:cxnLst/>
              <a:rect l="l" t="t" r="r" b="b"/>
              <a:pathLst>
                <a:path w="6964336" h="1830810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1731750"/>
                  </a:lnTo>
                  <a:cubicBezTo>
                    <a:pt x="0" y="1758420"/>
                    <a:pt x="17780" y="1780010"/>
                    <a:pt x="43180" y="1786360"/>
                  </a:cubicBezTo>
                  <a:cubicBezTo>
                    <a:pt x="48260" y="1811760"/>
                    <a:pt x="71120" y="1830810"/>
                    <a:pt x="97790" y="1830810"/>
                  </a:cubicBezTo>
                  <a:lnTo>
                    <a:pt x="6908457" y="1830810"/>
                  </a:lnTo>
                  <a:cubicBezTo>
                    <a:pt x="6938936" y="1830810"/>
                    <a:pt x="6964336" y="1805410"/>
                    <a:pt x="6964336" y="1774930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1731750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1731750"/>
                  </a:lnTo>
                  <a:cubicBezTo>
                    <a:pt x="6909726" y="1755880"/>
                    <a:pt x="6890676" y="1774930"/>
                    <a:pt x="6866546" y="1774930"/>
                  </a:cubicBezTo>
                  <a:lnTo>
                    <a:pt x="55880" y="1774930"/>
                  </a:lnTo>
                  <a:cubicBezTo>
                    <a:pt x="31750" y="1774930"/>
                    <a:pt x="12700" y="1755880"/>
                    <a:pt x="12700" y="17317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2043569" y="1920573"/>
            <a:ext cx="14200862" cy="192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churn analysis proved that most chured customers are the new customers so our recommendation for the company is to apply catching offers and to increse the one year contract  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459130"/>
            <a:ext cx="17164548" cy="4235497"/>
            <a:chOff x="0" y="0"/>
            <a:chExt cx="6964336" cy="1718509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649929"/>
            </a:xfrm>
            <a:custGeom>
              <a:avLst/>
              <a:gdLst/>
              <a:ahLst/>
              <a:cxnLst/>
              <a:rect l="l" t="t" r="r" b="b"/>
              <a:pathLst>
                <a:path w="6897026" h="1649929">
                  <a:moveTo>
                    <a:pt x="43180" y="1649929"/>
                  </a:moveTo>
                  <a:lnTo>
                    <a:pt x="6853846" y="1649929"/>
                  </a:lnTo>
                  <a:cubicBezTo>
                    <a:pt x="6877976" y="1649929"/>
                    <a:pt x="6897026" y="1630879"/>
                    <a:pt x="6897026" y="1606749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1606749"/>
                  </a:lnTo>
                  <a:cubicBezTo>
                    <a:pt x="0" y="1630879"/>
                    <a:pt x="19050" y="1649929"/>
                    <a:pt x="43180" y="164992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718509"/>
            </a:xfrm>
            <a:custGeom>
              <a:avLst/>
              <a:gdLst/>
              <a:ahLst/>
              <a:cxnLst/>
              <a:rect l="l" t="t" r="r" b="b"/>
              <a:pathLst>
                <a:path w="6964336" h="1718509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1619449"/>
                  </a:lnTo>
                  <a:cubicBezTo>
                    <a:pt x="0" y="1646119"/>
                    <a:pt x="17780" y="1667709"/>
                    <a:pt x="43180" y="1674059"/>
                  </a:cubicBezTo>
                  <a:cubicBezTo>
                    <a:pt x="48260" y="1699459"/>
                    <a:pt x="71120" y="1718509"/>
                    <a:pt x="97790" y="1718509"/>
                  </a:cubicBezTo>
                  <a:lnTo>
                    <a:pt x="6908457" y="1718509"/>
                  </a:lnTo>
                  <a:cubicBezTo>
                    <a:pt x="6938936" y="1718509"/>
                    <a:pt x="6964336" y="1693109"/>
                    <a:pt x="6964336" y="1662629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1619449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1619449"/>
                  </a:lnTo>
                  <a:cubicBezTo>
                    <a:pt x="6909726" y="1643579"/>
                    <a:pt x="6890676" y="1662629"/>
                    <a:pt x="6866546" y="1662629"/>
                  </a:cubicBezTo>
                  <a:lnTo>
                    <a:pt x="55880" y="1662629"/>
                  </a:lnTo>
                  <a:cubicBezTo>
                    <a:pt x="31750" y="1662629"/>
                    <a:pt x="12700" y="1643579"/>
                    <a:pt x="12700" y="161944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016" y="4872034"/>
            <a:ext cx="16099969" cy="496579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1726" y="631220"/>
            <a:ext cx="17164548" cy="4512280"/>
            <a:chOff x="0" y="0"/>
            <a:chExt cx="6964336" cy="1830810"/>
          </a:xfrm>
        </p:grpSpPr>
        <p:sp>
          <p:nvSpPr>
            <p:cNvPr id="7" name="Freeform 7"/>
            <p:cNvSpPr/>
            <p:nvPr/>
          </p:nvSpPr>
          <p:spPr>
            <a:xfrm>
              <a:off x="12700" y="12700"/>
              <a:ext cx="6897026" cy="1762230"/>
            </a:xfrm>
            <a:custGeom>
              <a:avLst/>
              <a:gdLst/>
              <a:ahLst/>
              <a:cxnLst/>
              <a:rect l="l" t="t" r="r" b="b"/>
              <a:pathLst>
                <a:path w="6897026" h="1762230">
                  <a:moveTo>
                    <a:pt x="43180" y="1762230"/>
                  </a:moveTo>
                  <a:lnTo>
                    <a:pt x="6853846" y="1762230"/>
                  </a:lnTo>
                  <a:cubicBezTo>
                    <a:pt x="6877976" y="1762230"/>
                    <a:pt x="6897026" y="1743180"/>
                    <a:pt x="6897026" y="1719050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1719050"/>
                  </a:lnTo>
                  <a:cubicBezTo>
                    <a:pt x="0" y="1743180"/>
                    <a:pt x="19050" y="1762230"/>
                    <a:pt x="43180" y="176223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964336" cy="1830810"/>
            </a:xfrm>
            <a:custGeom>
              <a:avLst/>
              <a:gdLst/>
              <a:ahLst/>
              <a:cxnLst/>
              <a:rect l="l" t="t" r="r" b="b"/>
              <a:pathLst>
                <a:path w="6964336" h="1830810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1731750"/>
                  </a:lnTo>
                  <a:cubicBezTo>
                    <a:pt x="0" y="1758420"/>
                    <a:pt x="17780" y="1780010"/>
                    <a:pt x="43180" y="1786360"/>
                  </a:cubicBezTo>
                  <a:cubicBezTo>
                    <a:pt x="48260" y="1811760"/>
                    <a:pt x="71120" y="1830810"/>
                    <a:pt x="97790" y="1830810"/>
                  </a:cubicBezTo>
                  <a:lnTo>
                    <a:pt x="6908457" y="1830810"/>
                  </a:lnTo>
                  <a:cubicBezTo>
                    <a:pt x="6938936" y="1830810"/>
                    <a:pt x="6964336" y="1805410"/>
                    <a:pt x="6964336" y="1774930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1731750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1731750"/>
                  </a:lnTo>
                  <a:cubicBezTo>
                    <a:pt x="6909726" y="1755880"/>
                    <a:pt x="6890676" y="1774930"/>
                    <a:pt x="6866546" y="1774930"/>
                  </a:cubicBezTo>
                  <a:lnTo>
                    <a:pt x="55880" y="1774930"/>
                  </a:lnTo>
                  <a:cubicBezTo>
                    <a:pt x="31750" y="1774930"/>
                    <a:pt x="12700" y="1755880"/>
                    <a:pt x="12700" y="17317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2043569" y="1920573"/>
            <a:ext cx="14200862" cy="1924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churn analysis proved that althpugh not many customers churned many of the one month contreact churned , our recommendation are to apply a gift or vouchers to theese customers on the one yer customers 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459130"/>
            <a:ext cx="17164548" cy="4235497"/>
            <a:chOff x="0" y="0"/>
            <a:chExt cx="6964336" cy="1718509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649929"/>
            </a:xfrm>
            <a:custGeom>
              <a:avLst/>
              <a:gdLst/>
              <a:ahLst/>
              <a:cxnLst/>
              <a:rect l="l" t="t" r="r" b="b"/>
              <a:pathLst>
                <a:path w="6897026" h="1649929">
                  <a:moveTo>
                    <a:pt x="43180" y="1649929"/>
                  </a:moveTo>
                  <a:lnTo>
                    <a:pt x="6853846" y="1649929"/>
                  </a:lnTo>
                  <a:cubicBezTo>
                    <a:pt x="6877976" y="1649929"/>
                    <a:pt x="6897026" y="1630879"/>
                    <a:pt x="6897026" y="1606749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1606749"/>
                  </a:lnTo>
                  <a:cubicBezTo>
                    <a:pt x="0" y="1630879"/>
                    <a:pt x="19050" y="1649929"/>
                    <a:pt x="43180" y="164992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718509"/>
            </a:xfrm>
            <a:custGeom>
              <a:avLst/>
              <a:gdLst/>
              <a:ahLst/>
              <a:cxnLst/>
              <a:rect l="l" t="t" r="r" b="b"/>
              <a:pathLst>
                <a:path w="6964336" h="1718509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1619449"/>
                  </a:lnTo>
                  <a:cubicBezTo>
                    <a:pt x="0" y="1646119"/>
                    <a:pt x="17780" y="1667709"/>
                    <a:pt x="43180" y="1674059"/>
                  </a:cubicBezTo>
                  <a:cubicBezTo>
                    <a:pt x="48260" y="1699459"/>
                    <a:pt x="71120" y="1718509"/>
                    <a:pt x="97790" y="1718509"/>
                  </a:cubicBezTo>
                  <a:lnTo>
                    <a:pt x="6908457" y="1718509"/>
                  </a:lnTo>
                  <a:cubicBezTo>
                    <a:pt x="6938936" y="1718509"/>
                    <a:pt x="6964336" y="1693109"/>
                    <a:pt x="6964336" y="1662629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1619449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1619449"/>
                  </a:lnTo>
                  <a:cubicBezTo>
                    <a:pt x="6909726" y="1643579"/>
                    <a:pt x="6890676" y="1662629"/>
                    <a:pt x="6866546" y="1662629"/>
                  </a:cubicBezTo>
                  <a:lnTo>
                    <a:pt x="55880" y="1662629"/>
                  </a:lnTo>
                  <a:cubicBezTo>
                    <a:pt x="31750" y="1662629"/>
                    <a:pt x="12700" y="1643579"/>
                    <a:pt x="12700" y="1619449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4016" y="4872034"/>
            <a:ext cx="16099969" cy="4965797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61726" y="631220"/>
            <a:ext cx="17164548" cy="4512280"/>
            <a:chOff x="0" y="0"/>
            <a:chExt cx="6964336" cy="1830810"/>
          </a:xfrm>
        </p:grpSpPr>
        <p:sp>
          <p:nvSpPr>
            <p:cNvPr id="7" name="Freeform 7"/>
            <p:cNvSpPr/>
            <p:nvPr/>
          </p:nvSpPr>
          <p:spPr>
            <a:xfrm>
              <a:off x="12700" y="12700"/>
              <a:ext cx="6897026" cy="1762230"/>
            </a:xfrm>
            <a:custGeom>
              <a:avLst/>
              <a:gdLst/>
              <a:ahLst/>
              <a:cxnLst/>
              <a:rect l="l" t="t" r="r" b="b"/>
              <a:pathLst>
                <a:path w="6897026" h="1762230">
                  <a:moveTo>
                    <a:pt x="43180" y="1762230"/>
                  </a:moveTo>
                  <a:lnTo>
                    <a:pt x="6853846" y="1762230"/>
                  </a:lnTo>
                  <a:cubicBezTo>
                    <a:pt x="6877976" y="1762230"/>
                    <a:pt x="6897026" y="1743180"/>
                    <a:pt x="6897026" y="1719050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1719050"/>
                  </a:lnTo>
                  <a:cubicBezTo>
                    <a:pt x="0" y="1743180"/>
                    <a:pt x="19050" y="1762230"/>
                    <a:pt x="43180" y="176223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964336" cy="1830810"/>
            </a:xfrm>
            <a:custGeom>
              <a:avLst/>
              <a:gdLst/>
              <a:ahLst/>
              <a:cxnLst/>
              <a:rect l="l" t="t" r="r" b="b"/>
              <a:pathLst>
                <a:path w="6964336" h="1830810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1731750"/>
                  </a:lnTo>
                  <a:cubicBezTo>
                    <a:pt x="0" y="1758420"/>
                    <a:pt x="17780" y="1780010"/>
                    <a:pt x="43180" y="1786360"/>
                  </a:cubicBezTo>
                  <a:cubicBezTo>
                    <a:pt x="48260" y="1811760"/>
                    <a:pt x="71120" y="1830810"/>
                    <a:pt x="97790" y="1830810"/>
                  </a:cubicBezTo>
                  <a:lnTo>
                    <a:pt x="6908457" y="1830810"/>
                  </a:lnTo>
                  <a:cubicBezTo>
                    <a:pt x="6938936" y="1830810"/>
                    <a:pt x="6964336" y="1805410"/>
                    <a:pt x="6964336" y="1774930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1731750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1731750"/>
                  </a:lnTo>
                  <a:cubicBezTo>
                    <a:pt x="6909726" y="1755880"/>
                    <a:pt x="6890676" y="1774930"/>
                    <a:pt x="6866546" y="1774930"/>
                  </a:cubicBezTo>
                  <a:lnTo>
                    <a:pt x="55880" y="1774930"/>
                  </a:lnTo>
                  <a:cubicBezTo>
                    <a:pt x="31750" y="1774930"/>
                    <a:pt x="12700" y="1755880"/>
                    <a:pt x="12700" y="173175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2043569" y="1920573"/>
            <a:ext cx="14200862" cy="1285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200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churn analysis proved that many customers that are tenure high ddont churn so they must have some privilage and gifts to keep them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73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57775"/>
            <a:ext cx="17164548" cy="3243694"/>
            <a:chOff x="0" y="0"/>
            <a:chExt cx="6964336" cy="131609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247515"/>
            </a:xfrm>
            <a:custGeom>
              <a:avLst/>
              <a:gdLst/>
              <a:ahLst/>
              <a:cxnLst/>
              <a:rect l="l" t="t" r="r" b="b"/>
              <a:pathLst>
                <a:path w="6897026" h="1247515">
                  <a:moveTo>
                    <a:pt x="43180" y="1247515"/>
                  </a:moveTo>
                  <a:lnTo>
                    <a:pt x="6853846" y="1247515"/>
                  </a:lnTo>
                  <a:cubicBezTo>
                    <a:pt x="6877976" y="1247515"/>
                    <a:pt x="6897026" y="1228465"/>
                    <a:pt x="6897026" y="120433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1204335"/>
                  </a:lnTo>
                  <a:cubicBezTo>
                    <a:pt x="0" y="1228465"/>
                    <a:pt x="19050" y="1247515"/>
                    <a:pt x="43180" y="124751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316095"/>
            </a:xfrm>
            <a:custGeom>
              <a:avLst/>
              <a:gdLst/>
              <a:ahLst/>
              <a:cxnLst/>
              <a:rect l="l" t="t" r="r" b="b"/>
              <a:pathLst>
                <a:path w="6964336" h="131609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1217035"/>
                  </a:lnTo>
                  <a:cubicBezTo>
                    <a:pt x="0" y="1243705"/>
                    <a:pt x="17780" y="1265295"/>
                    <a:pt x="43180" y="1271645"/>
                  </a:cubicBezTo>
                  <a:cubicBezTo>
                    <a:pt x="48260" y="1297045"/>
                    <a:pt x="71120" y="1316095"/>
                    <a:pt x="97790" y="1316095"/>
                  </a:cubicBezTo>
                  <a:lnTo>
                    <a:pt x="6908457" y="1316095"/>
                  </a:lnTo>
                  <a:cubicBezTo>
                    <a:pt x="6938936" y="1316095"/>
                    <a:pt x="6964336" y="1290695"/>
                    <a:pt x="6964336" y="126021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121703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1217035"/>
                  </a:lnTo>
                  <a:cubicBezTo>
                    <a:pt x="6909726" y="1241165"/>
                    <a:pt x="6890676" y="1260215"/>
                    <a:pt x="6866546" y="1260215"/>
                  </a:cubicBezTo>
                  <a:lnTo>
                    <a:pt x="55880" y="1260215"/>
                  </a:lnTo>
                  <a:cubicBezTo>
                    <a:pt x="31750" y="1260215"/>
                    <a:pt x="12700" y="1241165"/>
                    <a:pt x="12700" y="121703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871554" y="1263000"/>
            <a:ext cx="14544892" cy="190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</a:pPr>
            <a:r>
              <a:rPr lang="en-US" sz="11103">
                <a:solidFill>
                  <a:srgbClr val="B08DF8"/>
                </a:solidFill>
                <a:latin typeface="Luckiest Guy"/>
                <a:ea typeface="Luckiest Guy"/>
                <a:cs typeface="Luckiest Guy"/>
                <a:sym typeface="Luckiest Guy"/>
              </a:rPr>
              <a:t>THANKS ALOT 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561726" y="4386598"/>
            <a:ext cx="17164548" cy="5342627"/>
            <a:chOff x="0" y="0"/>
            <a:chExt cx="6964336" cy="2167715"/>
          </a:xfrm>
        </p:grpSpPr>
        <p:sp>
          <p:nvSpPr>
            <p:cNvPr id="7" name="Freeform 7"/>
            <p:cNvSpPr/>
            <p:nvPr/>
          </p:nvSpPr>
          <p:spPr>
            <a:xfrm>
              <a:off x="12700" y="12700"/>
              <a:ext cx="6897026" cy="2099135"/>
            </a:xfrm>
            <a:custGeom>
              <a:avLst/>
              <a:gdLst/>
              <a:ahLst/>
              <a:cxnLst/>
              <a:rect l="l" t="t" r="r" b="b"/>
              <a:pathLst>
                <a:path w="6897026" h="2099135">
                  <a:moveTo>
                    <a:pt x="43180" y="2099135"/>
                  </a:moveTo>
                  <a:lnTo>
                    <a:pt x="6853846" y="2099135"/>
                  </a:lnTo>
                  <a:cubicBezTo>
                    <a:pt x="6877976" y="2099135"/>
                    <a:pt x="6897026" y="2080085"/>
                    <a:pt x="6897026" y="205595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055955"/>
                  </a:lnTo>
                  <a:cubicBezTo>
                    <a:pt x="0" y="2080085"/>
                    <a:pt x="19050" y="2099135"/>
                    <a:pt x="43180" y="209913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964336" cy="2167715"/>
            </a:xfrm>
            <a:custGeom>
              <a:avLst/>
              <a:gdLst/>
              <a:ahLst/>
              <a:cxnLst/>
              <a:rect l="l" t="t" r="r" b="b"/>
              <a:pathLst>
                <a:path w="6964336" h="216771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068655"/>
                  </a:lnTo>
                  <a:cubicBezTo>
                    <a:pt x="0" y="2095325"/>
                    <a:pt x="17780" y="2116915"/>
                    <a:pt x="43180" y="2123265"/>
                  </a:cubicBezTo>
                  <a:cubicBezTo>
                    <a:pt x="48260" y="2148665"/>
                    <a:pt x="71120" y="2167715"/>
                    <a:pt x="97790" y="2167715"/>
                  </a:cubicBezTo>
                  <a:lnTo>
                    <a:pt x="6908457" y="2167715"/>
                  </a:lnTo>
                  <a:cubicBezTo>
                    <a:pt x="6938936" y="2167715"/>
                    <a:pt x="6964336" y="2142315"/>
                    <a:pt x="6964336" y="211183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206865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2068655"/>
                  </a:lnTo>
                  <a:cubicBezTo>
                    <a:pt x="6909726" y="2092785"/>
                    <a:pt x="6890676" y="2111835"/>
                    <a:pt x="6866546" y="2111835"/>
                  </a:cubicBezTo>
                  <a:lnTo>
                    <a:pt x="55880" y="2111835"/>
                  </a:lnTo>
                  <a:cubicBezTo>
                    <a:pt x="31750" y="2111835"/>
                    <a:pt x="12700" y="2092785"/>
                    <a:pt x="12700" y="206865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524602" y="6095252"/>
            <a:ext cx="15238796" cy="89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any questions ??</a:t>
            </a:r>
          </a:p>
        </p:txBody>
      </p:sp>
      <p:sp>
        <p:nvSpPr>
          <p:cNvPr id="10" name="Freeform 10"/>
          <p:cNvSpPr/>
          <p:nvPr/>
        </p:nvSpPr>
        <p:spPr>
          <a:xfrm>
            <a:off x="15551365" y="1099692"/>
            <a:ext cx="1707935" cy="1528152"/>
          </a:xfrm>
          <a:custGeom>
            <a:avLst/>
            <a:gdLst/>
            <a:ahLst/>
            <a:cxnLst/>
            <a:rect l="l" t="t" r="r" b="b"/>
            <a:pathLst>
              <a:path w="1707935" h="1528152">
                <a:moveTo>
                  <a:pt x="0" y="0"/>
                </a:moveTo>
                <a:lnTo>
                  <a:pt x="1707935" y="0"/>
                </a:lnTo>
                <a:lnTo>
                  <a:pt x="1707935" y="1528153"/>
                </a:lnTo>
                <a:lnTo>
                  <a:pt x="0" y="15281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B7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80776" y="592373"/>
            <a:ext cx="17164548" cy="9102254"/>
            <a:chOff x="0" y="0"/>
            <a:chExt cx="6964336" cy="369314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3624565"/>
            </a:xfrm>
            <a:custGeom>
              <a:avLst/>
              <a:gdLst/>
              <a:ahLst/>
              <a:cxnLst/>
              <a:rect l="l" t="t" r="r" b="b"/>
              <a:pathLst>
                <a:path w="6897026" h="3624565">
                  <a:moveTo>
                    <a:pt x="43180" y="3624565"/>
                  </a:moveTo>
                  <a:lnTo>
                    <a:pt x="6853846" y="3624565"/>
                  </a:lnTo>
                  <a:cubicBezTo>
                    <a:pt x="6877976" y="3624565"/>
                    <a:pt x="6897026" y="3605515"/>
                    <a:pt x="6897026" y="358138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3581385"/>
                  </a:lnTo>
                  <a:cubicBezTo>
                    <a:pt x="0" y="3605515"/>
                    <a:pt x="19050" y="3624565"/>
                    <a:pt x="43180" y="362456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3693145"/>
            </a:xfrm>
            <a:custGeom>
              <a:avLst/>
              <a:gdLst/>
              <a:ahLst/>
              <a:cxnLst/>
              <a:rect l="l" t="t" r="r" b="b"/>
              <a:pathLst>
                <a:path w="6964336" h="369314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3594085"/>
                  </a:lnTo>
                  <a:cubicBezTo>
                    <a:pt x="0" y="3620755"/>
                    <a:pt x="17780" y="3642345"/>
                    <a:pt x="43180" y="3648695"/>
                  </a:cubicBezTo>
                  <a:cubicBezTo>
                    <a:pt x="48260" y="3674095"/>
                    <a:pt x="71120" y="3693145"/>
                    <a:pt x="97790" y="3693145"/>
                  </a:cubicBezTo>
                  <a:lnTo>
                    <a:pt x="6908457" y="3693145"/>
                  </a:lnTo>
                  <a:cubicBezTo>
                    <a:pt x="6938936" y="3693145"/>
                    <a:pt x="6964336" y="3667745"/>
                    <a:pt x="6964336" y="363726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359408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3594085"/>
                  </a:lnTo>
                  <a:cubicBezTo>
                    <a:pt x="6909726" y="3618215"/>
                    <a:pt x="6890676" y="3637265"/>
                    <a:pt x="6866546" y="3637265"/>
                  </a:cubicBezTo>
                  <a:lnTo>
                    <a:pt x="55880" y="3637265"/>
                  </a:lnTo>
                  <a:cubicBezTo>
                    <a:pt x="31750" y="3637265"/>
                    <a:pt x="12700" y="3618215"/>
                    <a:pt x="12700" y="359408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9282391" y="3582591"/>
            <a:ext cx="6663274" cy="8483335"/>
          </a:xfrm>
          <a:custGeom>
            <a:avLst/>
            <a:gdLst/>
            <a:ahLst/>
            <a:cxnLst/>
            <a:rect l="l" t="t" r="r" b="b"/>
            <a:pathLst>
              <a:path w="6663274" h="8483335">
                <a:moveTo>
                  <a:pt x="0" y="0"/>
                </a:moveTo>
                <a:lnTo>
                  <a:pt x="6663274" y="0"/>
                </a:lnTo>
                <a:lnTo>
                  <a:pt x="6663274" y="8483336"/>
                </a:lnTo>
                <a:lnTo>
                  <a:pt x="0" y="84833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347192" y="1798349"/>
            <a:ext cx="12922686" cy="1786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44"/>
              </a:lnSpc>
            </a:pPr>
            <a:r>
              <a:rPr lang="en-US" sz="13052">
                <a:solidFill>
                  <a:srgbClr val="F9D43A"/>
                </a:solidFill>
                <a:latin typeface="Luckiest Guy"/>
                <a:ea typeface="Luckiest Guy"/>
                <a:cs typeface="Luckiest Guy"/>
                <a:sym typeface="Luckiest Guy"/>
              </a:rPr>
              <a:t>1- INTRODUCTION</a:t>
            </a:r>
          </a:p>
        </p:txBody>
      </p:sp>
      <p:sp>
        <p:nvSpPr>
          <p:cNvPr id="7" name="Freeform 7"/>
          <p:cNvSpPr/>
          <p:nvPr/>
        </p:nvSpPr>
        <p:spPr>
          <a:xfrm>
            <a:off x="15551365" y="1099692"/>
            <a:ext cx="1707935" cy="1528152"/>
          </a:xfrm>
          <a:custGeom>
            <a:avLst/>
            <a:gdLst/>
            <a:ahLst/>
            <a:cxnLst/>
            <a:rect l="l" t="t" r="r" b="b"/>
            <a:pathLst>
              <a:path w="1707935" h="1528152">
                <a:moveTo>
                  <a:pt x="0" y="0"/>
                </a:moveTo>
                <a:lnTo>
                  <a:pt x="1707935" y="0"/>
                </a:lnTo>
                <a:lnTo>
                  <a:pt x="1707935" y="1528153"/>
                </a:lnTo>
                <a:lnTo>
                  <a:pt x="0" y="15281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57775"/>
            <a:ext cx="17164548" cy="2643999"/>
            <a:chOff x="0" y="0"/>
            <a:chExt cx="6964336" cy="107277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004195"/>
            </a:xfrm>
            <a:custGeom>
              <a:avLst/>
              <a:gdLst/>
              <a:ahLst/>
              <a:cxnLst/>
              <a:rect l="l" t="t" r="r" b="b"/>
              <a:pathLst>
                <a:path w="6897026" h="1004195">
                  <a:moveTo>
                    <a:pt x="43180" y="1004195"/>
                  </a:moveTo>
                  <a:lnTo>
                    <a:pt x="6853846" y="1004195"/>
                  </a:lnTo>
                  <a:cubicBezTo>
                    <a:pt x="6877976" y="1004195"/>
                    <a:pt x="6897026" y="985145"/>
                    <a:pt x="6897026" y="96101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961015"/>
                  </a:lnTo>
                  <a:cubicBezTo>
                    <a:pt x="0" y="985145"/>
                    <a:pt x="19050" y="1004195"/>
                    <a:pt x="43180" y="10041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072775"/>
            </a:xfrm>
            <a:custGeom>
              <a:avLst/>
              <a:gdLst/>
              <a:ahLst/>
              <a:cxnLst/>
              <a:rect l="l" t="t" r="r" b="b"/>
              <a:pathLst>
                <a:path w="6964336" h="107277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973715"/>
                  </a:lnTo>
                  <a:cubicBezTo>
                    <a:pt x="0" y="1000385"/>
                    <a:pt x="17780" y="1021975"/>
                    <a:pt x="43180" y="1028325"/>
                  </a:cubicBezTo>
                  <a:cubicBezTo>
                    <a:pt x="48260" y="1053725"/>
                    <a:pt x="71120" y="1072775"/>
                    <a:pt x="97790" y="1072775"/>
                  </a:cubicBezTo>
                  <a:lnTo>
                    <a:pt x="6908457" y="1072775"/>
                  </a:lnTo>
                  <a:cubicBezTo>
                    <a:pt x="6938936" y="1072775"/>
                    <a:pt x="6964336" y="1047375"/>
                    <a:pt x="6964336" y="101689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97371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973715"/>
                  </a:lnTo>
                  <a:cubicBezTo>
                    <a:pt x="6909726" y="997845"/>
                    <a:pt x="6890676" y="1016895"/>
                    <a:pt x="6866546" y="1016895"/>
                  </a:cubicBezTo>
                  <a:lnTo>
                    <a:pt x="55880" y="1016895"/>
                  </a:lnTo>
                  <a:cubicBezTo>
                    <a:pt x="31750" y="1016895"/>
                    <a:pt x="12700" y="997845"/>
                    <a:pt x="12700" y="97371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1871554" y="1032348"/>
            <a:ext cx="14544892" cy="190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</a:pPr>
            <a:r>
              <a:rPr lang="en-US" sz="11103">
                <a:solidFill>
                  <a:srgbClr val="B08DF8"/>
                </a:solidFill>
                <a:latin typeface="Luckiest Guy"/>
                <a:ea typeface="Luckiest Guy"/>
                <a:cs typeface="Luckiest Guy"/>
                <a:sym typeface="Luckiest Guy"/>
              </a:rPr>
              <a:t>ABOUT THE DATA  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561726" y="3672854"/>
            <a:ext cx="17164548" cy="5942322"/>
            <a:chOff x="0" y="0"/>
            <a:chExt cx="6964336" cy="2411035"/>
          </a:xfrm>
        </p:grpSpPr>
        <p:sp>
          <p:nvSpPr>
            <p:cNvPr id="7" name="Freeform 7"/>
            <p:cNvSpPr/>
            <p:nvPr/>
          </p:nvSpPr>
          <p:spPr>
            <a:xfrm>
              <a:off x="12700" y="12700"/>
              <a:ext cx="6897026" cy="2342455"/>
            </a:xfrm>
            <a:custGeom>
              <a:avLst/>
              <a:gdLst/>
              <a:ahLst/>
              <a:cxnLst/>
              <a:rect l="l" t="t" r="r" b="b"/>
              <a:pathLst>
                <a:path w="6897026" h="2342455">
                  <a:moveTo>
                    <a:pt x="43180" y="2342455"/>
                  </a:moveTo>
                  <a:lnTo>
                    <a:pt x="6853846" y="2342455"/>
                  </a:lnTo>
                  <a:cubicBezTo>
                    <a:pt x="6877976" y="2342455"/>
                    <a:pt x="6897026" y="2323405"/>
                    <a:pt x="6897026" y="229927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299275"/>
                  </a:lnTo>
                  <a:cubicBezTo>
                    <a:pt x="0" y="2323405"/>
                    <a:pt x="19050" y="2342455"/>
                    <a:pt x="43180" y="23424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964336" cy="2411035"/>
            </a:xfrm>
            <a:custGeom>
              <a:avLst/>
              <a:gdLst/>
              <a:ahLst/>
              <a:cxnLst/>
              <a:rect l="l" t="t" r="r" b="b"/>
              <a:pathLst>
                <a:path w="6964336" h="241103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311975"/>
                  </a:lnTo>
                  <a:cubicBezTo>
                    <a:pt x="0" y="2338645"/>
                    <a:pt x="17780" y="2360235"/>
                    <a:pt x="43180" y="2366585"/>
                  </a:cubicBezTo>
                  <a:cubicBezTo>
                    <a:pt x="48260" y="2391985"/>
                    <a:pt x="71120" y="2411035"/>
                    <a:pt x="97790" y="2411035"/>
                  </a:cubicBezTo>
                  <a:lnTo>
                    <a:pt x="6908457" y="2411035"/>
                  </a:lnTo>
                  <a:cubicBezTo>
                    <a:pt x="6938936" y="2411035"/>
                    <a:pt x="6964336" y="2385635"/>
                    <a:pt x="6964336" y="235515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231197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2311975"/>
                  </a:lnTo>
                  <a:cubicBezTo>
                    <a:pt x="6909726" y="2336105"/>
                    <a:pt x="6890676" y="2355155"/>
                    <a:pt x="6866546" y="2355155"/>
                  </a:cubicBezTo>
                  <a:lnTo>
                    <a:pt x="55880" y="2355155"/>
                  </a:lnTo>
                  <a:cubicBezTo>
                    <a:pt x="31750" y="2355155"/>
                    <a:pt x="12700" y="2336105"/>
                    <a:pt x="12700" y="23119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028700" y="3845304"/>
            <a:ext cx="16230600" cy="6447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89"/>
              </a:lnSpc>
            </a:pPr>
            <a:r>
              <a:rPr lang="en-US" sz="4064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The data set includes information about:</a:t>
            </a:r>
          </a:p>
          <a:p>
            <a:pPr marL="877459" lvl="1" indent="-438729" algn="ctr">
              <a:lnSpc>
                <a:spcPts val="5689"/>
              </a:lnSpc>
              <a:buFont typeface="Arial"/>
              <a:buChar char="•"/>
            </a:pPr>
            <a:r>
              <a:rPr lang="en-US" sz="4064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Customers who left within the last month – the column is called Churn</a:t>
            </a:r>
          </a:p>
          <a:p>
            <a:pPr marL="877459" lvl="1" indent="-438729" algn="ctr">
              <a:lnSpc>
                <a:spcPts val="5689"/>
              </a:lnSpc>
              <a:buFont typeface="Arial"/>
              <a:buChar char="•"/>
            </a:pPr>
            <a:r>
              <a:rPr lang="en-US" sz="4064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Services that each customer has signed up for – phone, multiple lines, internet, online security, online backup, device protection, tech support, and streaming TV and movies</a:t>
            </a:r>
          </a:p>
          <a:p>
            <a:pPr marL="877459" lvl="1" indent="-438729" algn="ctr">
              <a:lnSpc>
                <a:spcPts val="5689"/>
              </a:lnSpc>
              <a:buFont typeface="Arial"/>
              <a:buChar char="•"/>
            </a:pPr>
            <a:r>
              <a:rPr lang="en-US" sz="4064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Customer account information – how long they’ve been a customer, contract, payment method, paperless billing, monthly charges, and total charges</a:t>
            </a:r>
          </a:p>
          <a:p>
            <a:pPr marL="877459" lvl="1" indent="-438729" algn="ctr">
              <a:lnSpc>
                <a:spcPts val="5689"/>
              </a:lnSpc>
              <a:buFont typeface="Arial"/>
              <a:buChar char="•"/>
            </a:pPr>
            <a:r>
              <a:rPr lang="en-US" sz="4064">
                <a:solidFill>
                  <a:srgbClr val="000000"/>
                </a:solidFill>
                <a:latin typeface="KG Primary Penmanship"/>
                <a:ea typeface="KG Primary Penmanship"/>
                <a:cs typeface="KG Primary Penmanship"/>
                <a:sym typeface="KG Primary Penmanship"/>
              </a:rPr>
              <a:t>Demographic info about customers – gender, age range, and if they have partners and dependents</a:t>
            </a:r>
          </a:p>
          <a:p>
            <a:pPr algn="ctr">
              <a:lnSpc>
                <a:spcPts val="5969"/>
              </a:lnSpc>
            </a:pPr>
            <a:endParaRPr lang="en-US" sz="4064">
              <a:solidFill>
                <a:srgbClr val="000000"/>
              </a:solidFill>
              <a:latin typeface="KG Primary Penmanship"/>
              <a:ea typeface="KG Primary Penmanship"/>
              <a:cs typeface="KG Primary Penmanship"/>
              <a:sym typeface="KG Primary Penmanship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57775"/>
            <a:ext cx="17164548" cy="2643999"/>
            <a:chOff x="0" y="0"/>
            <a:chExt cx="6964336" cy="107277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004195"/>
            </a:xfrm>
            <a:custGeom>
              <a:avLst/>
              <a:gdLst/>
              <a:ahLst/>
              <a:cxnLst/>
              <a:rect l="l" t="t" r="r" b="b"/>
              <a:pathLst>
                <a:path w="6897026" h="1004195">
                  <a:moveTo>
                    <a:pt x="43180" y="1004195"/>
                  </a:moveTo>
                  <a:lnTo>
                    <a:pt x="6853846" y="1004195"/>
                  </a:lnTo>
                  <a:cubicBezTo>
                    <a:pt x="6877976" y="1004195"/>
                    <a:pt x="6897026" y="985145"/>
                    <a:pt x="6897026" y="96101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961015"/>
                  </a:lnTo>
                  <a:cubicBezTo>
                    <a:pt x="0" y="985145"/>
                    <a:pt x="19050" y="1004195"/>
                    <a:pt x="43180" y="10041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072775"/>
            </a:xfrm>
            <a:custGeom>
              <a:avLst/>
              <a:gdLst/>
              <a:ahLst/>
              <a:cxnLst/>
              <a:rect l="l" t="t" r="r" b="b"/>
              <a:pathLst>
                <a:path w="6964336" h="107277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973715"/>
                  </a:lnTo>
                  <a:cubicBezTo>
                    <a:pt x="0" y="1000385"/>
                    <a:pt x="17780" y="1021975"/>
                    <a:pt x="43180" y="1028325"/>
                  </a:cubicBezTo>
                  <a:cubicBezTo>
                    <a:pt x="48260" y="1053725"/>
                    <a:pt x="71120" y="1072775"/>
                    <a:pt x="97790" y="1072775"/>
                  </a:cubicBezTo>
                  <a:lnTo>
                    <a:pt x="6908457" y="1072775"/>
                  </a:lnTo>
                  <a:cubicBezTo>
                    <a:pt x="6938936" y="1072775"/>
                    <a:pt x="6964336" y="1047375"/>
                    <a:pt x="6964336" y="101689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97371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973715"/>
                  </a:lnTo>
                  <a:cubicBezTo>
                    <a:pt x="6909726" y="997845"/>
                    <a:pt x="6890676" y="1016895"/>
                    <a:pt x="6866546" y="1016895"/>
                  </a:cubicBezTo>
                  <a:lnTo>
                    <a:pt x="55880" y="1016895"/>
                  </a:lnTo>
                  <a:cubicBezTo>
                    <a:pt x="31750" y="1016895"/>
                    <a:pt x="12700" y="997845"/>
                    <a:pt x="12700" y="97371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61726" y="3672854"/>
            <a:ext cx="17164548" cy="5942322"/>
            <a:chOff x="0" y="0"/>
            <a:chExt cx="6964336" cy="2411035"/>
          </a:xfrm>
        </p:grpSpPr>
        <p:sp>
          <p:nvSpPr>
            <p:cNvPr id="6" name="Freeform 6"/>
            <p:cNvSpPr/>
            <p:nvPr/>
          </p:nvSpPr>
          <p:spPr>
            <a:xfrm>
              <a:off x="12700" y="12700"/>
              <a:ext cx="6897026" cy="2342455"/>
            </a:xfrm>
            <a:custGeom>
              <a:avLst/>
              <a:gdLst/>
              <a:ahLst/>
              <a:cxnLst/>
              <a:rect l="l" t="t" r="r" b="b"/>
              <a:pathLst>
                <a:path w="6897026" h="2342455">
                  <a:moveTo>
                    <a:pt x="43180" y="2342455"/>
                  </a:moveTo>
                  <a:lnTo>
                    <a:pt x="6853846" y="2342455"/>
                  </a:lnTo>
                  <a:cubicBezTo>
                    <a:pt x="6877976" y="2342455"/>
                    <a:pt x="6897026" y="2323405"/>
                    <a:pt x="6897026" y="229927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299275"/>
                  </a:lnTo>
                  <a:cubicBezTo>
                    <a:pt x="0" y="2323405"/>
                    <a:pt x="19050" y="2342455"/>
                    <a:pt x="43180" y="23424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964336" cy="2411035"/>
            </a:xfrm>
            <a:custGeom>
              <a:avLst/>
              <a:gdLst/>
              <a:ahLst/>
              <a:cxnLst/>
              <a:rect l="l" t="t" r="r" b="b"/>
              <a:pathLst>
                <a:path w="6964336" h="241103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311975"/>
                  </a:lnTo>
                  <a:cubicBezTo>
                    <a:pt x="0" y="2338645"/>
                    <a:pt x="17780" y="2360235"/>
                    <a:pt x="43180" y="2366585"/>
                  </a:cubicBezTo>
                  <a:cubicBezTo>
                    <a:pt x="48260" y="2391985"/>
                    <a:pt x="71120" y="2411035"/>
                    <a:pt x="97790" y="2411035"/>
                  </a:cubicBezTo>
                  <a:lnTo>
                    <a:pt x="6908457" y="2411035"/>
                  </a:lnTo>
                  <a:cubicBezTo>
                    <a:pt x="6938936" y="2411035"/>
                    <a:pt x="6964336" y="2385635"/>
                    <a:pt x="6964336" y="235515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231197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2311975"/>
                  </a:lnTo>
                  <a:cubicBezTo>
                    <a:pt x="6909726" y="2336105"/>
                    <a:pt x="6890676" y="2355155"/>
                    <a:pt x="6866546" y="2355155"/>
                  </a:cubicBezTo>
                  <a:lnTo>
                    <a:pt x="55880" y="2355155"/>
                  </a:lnTo>
                  <a:cubicBezTo>
                    <a:pt x="31750" y="2355155"/>
                    <a:pt x="12700" y="2336105"/>
                    <a:pt x="12700" y="23119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1935804" y="3805787"/>
            <a:ext cx="14416393" cy="5676455"/>
          </a:xfrm>
          <a:custGeom>
            <a:avLst/>
            <a:gdLst/>
            <a:ahLst/>
            <a:cxnLst/>
            <a:rect l="l" t="t" r="r" b="b"/>
            <a:pathLst>
              <a:path w="14416393" h="5676455">
                <a:moveTo>
                  <a:pt x="0" y="0"/>
                </a:moveTo>
                <a:lnTo>
                  <a:pt x="14416392" y="0"/>
                </a:lnTo>
                <a:lnTo>
                  <a:pt x="14416392" y="5676455"/>
                </a:lnTo>
                <a:lnTo>
                  <a:pt x="0" y="56764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871554" y="1032348"/>
            <a:ext cx="14544892" cy="190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</a:pPr>
            <a:r>
              <a:rPr lang="en-US" sz="11103">
                <a:solidFill>
                  <a:srgbClr val="B08DF8"/>
                </a:solidFill>
                <a:latin typeface="Luckiest Guy"/>
                <a:ea typeface="Luckiest Guy"/>
                <a:cs typeface="Luckiest Guy"/>
                <a:sym typeface="Luckiest Guy"/>
              </a:rPr>
              <a:t>RAW DATA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57775"/>
            <a:ext cx="17164548" cy="2643999"/>
            <a:chOff x="0" y="0"/>
            <a:chExt cx="6964336" cy="107277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004195"/>
            </a:xfrm>
            <a:custGeom>
              <a:avLst/>
              <a:gdLst/>
              <a:ahLst/>
              <a:cxnLst/>
              <a:rect l="l" t="t" r="r" b="b"/>
              <a:pathLst>
                <a:path w="6897026" h="1004195">
                  <a:moveTo>
                    <a:pt x="43180" y="1004195"/>
                  </a:moveTo>
                  <a:lnTo>
                    <a:pt x="6853846" y="1004195"/>
                  </a:lnTo>
                  <a:cubicBezTo>
                    <a:pt x="6877976" y="1004195"/>
                    <a:pt x="6897026" y="985145"/>
                    <a:pt x="6897026" y="96101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961015"/>
                  </a:lnTo>
                  <a:cubicBezTo>
                    <a:pt x="0" y="985145"/>
                    <a:pt x="19050" y="1004195"/>
                    <a:pt x="43180" y="10041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072775"/>
            </a:xfrm>
            <a:custGeom>
              <a:avLst/>
              <a:gdLst/>
              <a:ahLst/>
              <a:cxnLst/>
              <a:rect l="l" t="t" r="r" b="b"/>
              <a:pathLst>
                <a:path w="6964336" h="107277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973715"/>
                  </a:lnTo>
                  <a:cubicBezTo>
                    <a:pt x="0" y="1000385"/>
                    <a:pt x="17780" y="1021975"/>
                    <a:pt x="43180" y="1028325"/>
                  </a:cubicBezTo>
                  <a:cubicBezTo>
                    <a:pt x="48260" y="1053725"/>
                    <a:pt x="71120" y="1072775"/>
                    <a:pt x="97790" y="1072775"/>
                  </a:cubicBezTo>
                  <a:lnTo>
                    <a:pt x="6908457" y="1072775"/>
                  </a:lnTo>
                  <a:cubicBezTo>
                    <a:pt x="6938936" y="1072775"/>
                    <a:pt x="6964336" y="1047375"/>
                    <a:pt x="6964336" y="101689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97371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973715"/>
                  </a:lnTo>
                  <a:cubicBezTo>
                    <a:pt x="6909726" y="997845"/>
                    <a:pt x="6890676" y="1016895"/>
                    <a:pt x="6866546" y="1016895"/>
                  </a:cubicBezTo>
                  <a:lnTo>
                    <a:pt x="55880" y="1016895"/>
                  </a:lnTo>
                  <a:cubicBezTo>
                    <a:pt x="31750" y="1016895"/>
                    <a:pt x="12700" y="997845"/>
                    <a:pt x="12700" y="97371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61726" y="3672854"/>
            <a:ext cx="17164548" cy="5942322"/>
            <a:chOff x="0" y="0"/>
            <a:chExt cx="6964336" cy="2411035"/>
          </a:xfrm>
        </p:grpSpPr>
        <p:sp>
          <p:nvSpPr>
            <p:cNvPr id="6" name="Freeform 6"/>
            <p:cNvSpPr/>
            <p:nvPr/>
          </p:nvSpPr>
          <p:spPr>
            <a:xfrm>
              <a:off x="12700" y="12700"/>
              <a:ext cx="6897026" cy="2342455"/>
            </a:xfrm>
            <a:custGeom>
              <a:avLst/>
              <a:gdLst/>
              <a:ahLst/>
              <a:cxnLst/>
              <a:rect l="l" t="t" r="r" b="b"/>
              <a:pathLst>
                <a:path w="6897026" h="2342455">
                  <a:moveTo>
                    <a:pt x="43180" y="2342455"/>
                  </a:moveTo>
                  <a:lnTo>
                    <a:pt x="6853846" y="2342455"/>
                  </a:lnTo>
                  <a:cubicBezTo>
                    <a:pt x="6877976" y="2342455"/>
                    <a:pt x="6897026" y="2323405"/>
                    <a:pt x="6897026" y="229927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299275"/>
                  </a:lnTo>
                  <a:cubicBezTo>
                    <a:pt x="0" y="2323405"/>
                    <a:pt x="19050" y="2342455"/>
                    <a:pt x="43180" y="23424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964336" cy="2411035"/>
            </a:xfrm>
            <a:custGeom>
              <a:avLst/>
              <a:gdLst/>
              <a:ahLst/>
              <a:cxnLst/>
              <a:rect l="l" t="t" r="r" b="b"/>
              <a:pathLst>
                <a:path w="6964336" h="241103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311975"/>
                  </a:lnTo>
                  <a:cubicBezTo>
                    <a:pt x="0" y="2338645"/>
                    <a:pt x="17780" y="2360235"/>
                    <a:pt x="43180" y="2366585"/>
                  </a:cubicBezTo>
                  <a:cubicBezTo>
                    <a:pt x="48260" y="2391985"/>
                    <a:pt x="71120" y="2411035"/>
                    <a:pt x="97790" y="2411035"/>
                  </a:cubicBezTo>
                  <a:lnTo>
                    <a:pt x="6908457" y="2411035"/>
                  </a:lnTo>
                  <a:cubicBezTo>
                    <a:pt x="6938936" y="2411035"/>
                    <a:pt x="6964336" y="2385635"/>
                    <a:pt x="6964336" y="235515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231197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2311975"/>
                  </a:lnTo>
                  <a:cubicBezTo>
                    <a:pt x="6909726" y="2336105"/>
                    <a:pt x="6890676" y="2355155"/>
                    <a:pt x="6866546" y="2355155"/>
                  </a:cubicBezTo>
                  <a:lnTo>
                    <a:pt x="55880" y="2355155"/>
                  </a:lnTo>
                  <a:cubicBezTo>
                    <a:pt x="31750" y="2355155"/>
                    <a:pt x="12700" y="2336105"/>
                    <a:pt x="12700" y="23119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5023071" y="4215666"/>
            <a:ext cx="7938741" cy="5279263"/>
          </a:xfrm>
          <a:custGeom>
            <a:avLst/>
            <a:gdLst/>
            <a:ahLst/>
            <a:cxnLst/>
            <a:rect l="l" t="t" r="r" b="b"/>
            <a:pathLst>
              <a:path w="7938741" h="5279263">
                <a:moveTo>
                  <a:pt x="0" y="0"/>
                </a:moveTo>
                <a:lnTo>
                  <a:pt x="7938741" y="0"/>
                </a:lnTo>
                <a:lnTo>
                  <a:pt x="7938741" y="5279263"/>
                </a:lnTo>
                <a:lnTo>
                  <a:pt x="0" y="52792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871554" y="1032348"/>
            <a:ext cx="14544892" cy="190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</a:pPr>
            <a:r>
              <a:rPr lang="en-US" sz="11103">
                <a:solidFill>
                  <a:srgbClr val="B08DF8"/>
                </a:solidFill>
                <a:latin typeface="Luckiest Guy"/>
                <a:ea typeface="Luckiest Guy"/>
                <a:cs typeface="Luckiest Guy"/>
                <a:sym typeface="Luckiest Guy"/>
              </a:rPr>
              <a:t>DATA PREPARATION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748780" y="3077949"/>
            <a:ext cx="10487323" cy="1005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5"/>
              </a:lnSpc>
              <a:spcBef>
                <a:spcPct val="0"/>
              </a:spcBef>
            </a:pPr>
            <a:r>
              <a:rPr lang="en-US" sz="5804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1- COLLECTION AND BASIC STATS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57775"/>
            <a:ext cx="17164548" cy="2643999"/>
            <a:chOff x="0" y="0"/>
            <a:chExt cx="6964336" cy="107277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004195"/>
            </a:xfrm>
            <a:custGeom>
              <a:avLst/>
              <a:gdLst/>
              <a:ahLst/>
              <a:cxnLst/>
              <a:rect l="l" t="t" r="r" b="b"/>
              <a:pathLst>
                <a:path w="6897026" h="1004195">
                  <a:moveTo>
                    <a:pt x="43180" y="1004195"/>
                  </a:moveTo>
                  <a:lnTo>
                    <a:pt x="6853846" y="1004195"/>
                  </a:lnTo>
                  <a:cubicBezTo>
                    <a:pt x="6877976" y="1004195"/>
                    <a:pt x="6897026" y="985145"/>
                    <a:pt x="6897026" y="96101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961015"/>
                  </a:lnTo>
                  <a:cubicBezTo>
                    <a:pt x="0" y="985145"/>
                    <a:pt x="19050" y="1004195"/>
                    <a:pt x="43180" y="10041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072775"/>
            </a:xfrm>
            <a:custGeom>
              <a:avLst/>
              <a:gdLst/>
              <a:ahLst/>
              <a:cxnLst/>
              <a:rect l="l" t="t" r="r" b="b"/>
              <a:pathLst>
                <a:path w="6964336" h="107277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973715"/>
                  </a:lnTo>
                  <a:cubicBezTo>
                    <a:pt x="0" y="1000385"/>
                    <a:pt x="17780" y="1021975"/>
                    <a:pt x="43180" y="1028325"/>
                  </a:cubicBezTo>
                  <a:cubicBezTo>
                    <a:pt x="48260" y="1053725"/>
                    <a:pt x="71120" y="1072775"/>
                    <a:pt x="97790" y="1072775"/>
                  </a:cubicBezTo>
                  <a:lnTo>
                    <a:pt x="6908457" y="1072775"/>
                  </a:lnTo>
                  <a:cubicBezTo>
                    <a:pt x="6938936" y="1072775"/>
                    <a:pt x="6964336" y="1047375"/>
                    <a:pt x="6964336" y="101689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97371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973715"/>
                  </a:lnTo>
                  <a:cubicBezTo>
                    <a:pt x="6909726" y="997845"/>
                    <a:pt x="6890676" y="1016895"/>
                    <a:pt x="6866546" y="1016895"/>
                  </a:cubicBezTo>
                  <a:lnTo>
                    <a:pt x="55880" y="1016895"/>
                  </a:lnTo>
                  <a:cubicBezTo>
                    <a:pt x="31750" y="1016895"/>
                    <a:pt x="12700" y="997845"/>
                    <a:pt x="12700" y="97371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61726" y="3672854"/>
            <a:ext cx="17164548" cy="5942322"/>
            <a:chOff x="0" y="0"/>
            <a:chExt cx="6964336" cy="2411035"/>
          </a:xfrm>
        </p:grpSpPr>
        <p:sp>
          <p:nvSpPr>
            <p:cNvPr id="6" name="Freeform 6"/>
            <p:cNvSpPr/>
            <p:nvPr/>
          </p:nvSpPr>
          <p:spPr>
            <a:xfrm>
              <a:off x="12700" y="12700"/>
              <a:ext cx="6897026" cy="2342455"/>
            </a:xfrm>
            <a:custGeom>
              <a:avLst/>
              <a:gdLst/>
              <a:ahLst/>
              <a:cxnLst/>
              <a:rect l="l" t="t" r="r" b="b"/>
              <a:pathLst>
                <a:path w="6897026" h="2342455">
                  <a:moveTo>
                    <a:pt x="43180" y="2342455"/>
                  </a:moveTo>
                  <a:lnTo>
                    <a:pt x="6853846" y="2342455"/>
                  </a:lnTo>
                  <a:cubicBezTo>
                    <a:pt x="6877976" y="2342455"/>
                    <a:pt x="6897026" y="2323405"/>
                    <a:pt x="6897026" y="229927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299275"/>
                  </a:lnTo>
                  <a:cubicBezTo>
                    <a:pt x="0" y="2323405"/>
                    <a:pt x="19050" y="2342455"/>
                    <a:pt x="43180" y="23424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964336" cy="2411035"/>
            </a:xfrm>
            <a:custGeom>
              <a:avLst/>
              <a:gdLst/>
              <a:ahLst/>
              <a:cxnLst/>
              <a:rect l="l" t="t" r="r" b="b"/>
              <a:pathLst>
                <a:path w="6964336" h="241103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311975"/>
                  </a:lnTo>
                  <a:cubicBezTo>
                    <a:pt x="0" y="2338645"/>
                    <a:pt x="17780" y="2360235"/>
                    <a:pt x="43180" y="2366585"/>
                  </a:cubicBezTo>
                  <a:cubicBezTo>
                    <a:pt x="48260" y="2391985"/>
                    <a:pt x="71120" y="2411035"/>
                    <a:pt x="97790" y="2411035"/>
                  </a:cubicBezTo>
                  <a:lnTo>
                    <a:pt x="6908457" y="2411035"/>
                  </a:lnTo>
                  <a:cubicBezTo>
                    <a:pt x="6938936" y="2411035"/>
                    <a:pt x="6964336" y="2385635"/>
                    <a:pt x="6964336" y="235515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231197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2311975"/>
                  </a:lnTo>
                  <a:cubicBezTo>
                    <a:pt x="6909726" y="2336105"/>
                    <a:pt x="6890676" y="2355155"/>
                    <a:pt x="6866546" y="2355155"/>
                  </a:cubicBezTo>
                  <a:lnTo>
                    <a:pt x="55880" y="2355155"/>
                  </a:lnTo>
                  <a:cubicBezTo>
                    <a:pt x="31750" y="2355155"/>
                    <a:pt x="12700" y="2336105"/>
                    <a:pt x="12700" y="23119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2736462" y="4535982"/>
            <a:ext cx="13206363" cy="4869846"/>
          </a:xfrm>
          <a:custGeom>
            <a:avLst/>
            <a:gdLst/>
            <a:ahLst/>
            <a:cxnLst/>
            <a:rect l="l" t="t" r="r" b="b"/>
            <a:pathLst>
              <a:path w="13206363" h="4869846">
                <a:moveTo>
                  <a:pt x="0" y="0"/>
                </a:moveTo>
                <a:lnTo>
                  <a:pt x="13206363" y="0"/>
                </a:lnTo>
                <a:lnTo>
                  <a:pt x="13206363" y="4869846"/>
                </a:lnTo>
                <a:lnTo>
                  <a:pt x="0" y="48698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871554" y="1032348"/>
            <a:ext cx="14544892" cy="190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</a:pPr>
            <a:r>
              <a:rPr lang="en-US" sz="11103">
                <a:solidFill>
                  <a:srgbClr val="B08DF8"/>
                </a:solidFill>
                <a:latin typeface="Luckiest Guy"/>
                <a:ea typeface="Luckiest Guy"/>
                <a:cs typeface="Luckiest Guy"/>
                <a:sym typeface="Luckiest Guy"/>
              </a:rPr>
              <a:t>DATA PREPARATION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210083" y="3682280"/>
            <a:ext cx="11488936" cy="1005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5"/>
              </a:lnSpc>
              <a:spcBef>
                <a:spcPct val="0"/>
              </a:spcBef>
            </a:pPr>
            <a:r>
              <a:rPr lang="en-US" sz="5804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CONVERGEING TO NUMERIC VALUES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D4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61726" y="557775"/>
            <a:ext cx="17164548" cy="2643999"/>
            <a:chOff x="0" y="0"/>
            <a:chExt cx="6964336" cy="1072775"/>
          </a:xfrm>
        </p:grpSpPr>
        <p:sp>
          <p:nvSpPr>
            <p:cNvPr id="3" name="Freeform 3"/>
            <p:cNvSpPr/>
            <p:nvPr/>
          </p:nvSpPr>
          <p:spPr>
            <a:xfrm>
              <a:off x="12700" y="12700"/>
              <a:ext cx="6897026" cy="1004195"/>
            </a:xfrm>
            <a:custGeom>
              <a:avLst/>
              <a:gdLst/>
              <a:ahLst/>
              <a:cxnLst/>
              <a:rect l="l" t="t" r="r" b="b"/>
              <a:pathLst>
                <a:path w="6897026" h="1004195">
                  <a:moveTo>
                    <a:pt x="43180" y="1004195"/>
                  </a:moveTo>
                  <a:lnTo>
                    <a:pt x="6853846" y="1004195"/>
                  </a:lnTo>
                  <a:cubicBezTo>
                    <a:pt x="6877976" y="1004195"/>
                    <a:pt x="6897026" y="985145"/>
                    <a:pt x="6897026" y="96101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961015"/>
                  </a:lnTo>
                  <a:cubicBezTo>
                    <a:pt x="0" y="985145"/>
                    <a:pt x="19050" y="1004195"/>
                    <a:pt x="43180" y="100419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964336" cy="1072775"/>
            </a:xfrm>
            <a:custGeom>
              <a:avLst/>
              <a:gdLst/>
              <a:ahLst/>
              <a:cxnLst/>
              <a:rect l="l" t="t" r="r" b="b"/>
              <a:pathLst>
                <a:path w="6964336" h="107277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973715"/>
                  </a:lnTo>
                  <a:cubicBezTo>
                    <a:pt x="0" y="1000385"/>
                    <a:pt x="17780" y="1021975"/>
                    <a:pt x="43180" y="1028325"/>
                  </a:cubicBezTo>
                  <a:cubicBezTo>
                    <a:pt x="48260" y="1053725"/>
                    <a:pt x="71120" y="1072775"/>
                    <a:pt x="97790" y="1072775"/>
                  </a:cubicBezTo>
                  <a:lnTo>
                    <a:pt x="6908457" y="1072775"/>
                  </a:lnTo>
                  <a:cubicBezTo>
                    <a:pt x="6938936" y="1072775"/>
                    <a:pt x="6964336" y="1047375"/>
                    <a:pt x="6964336" y="101689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97371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973715"/>
                  </a:lnTo>
                  <a:cubicBezTo>
                    <a:pt x="6909726" y="997845"/>
                    <a:pt x="6890676" y="1016895"/>
                    <a:pt x="6866546" y="1016895"/>
                  </a:cubicBezTo>
                  <a:lnTo>
                    <a:pt x="55880" y="1016895"/>
                  </a:lnTo>
                  <a:cubicBezTo>
                    <a:pt x="31750" y="1016895"/>
                    <a:pt x="12700" y="997845"/>
                    <a:pt x="12700" y="97371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61726" y="3672854"/>
            <a:ext cx="17164548" cy="5942322"/>
            <a:chOff x="0" y="0"/>
            <a:chExt cx="6964336" cy="2411035"/>
          </a:xfrm>
        </p:grpSpPr>
        <p:sp>
          <p:nvSpPr>
            <p:cNvPr id="6" name="Freeform 6"/>
            <p:cNvSpPr/>
            <p:nvPr/>
          </p:nvSpPr>
          <p:spPr>
            <a:xfrm>
              <a:off x="12700" y="12700"/>
              <a:ext cx="6897026" cy="2342455"/>
            </a:xfrm>
            <a:custGeom>
              <a:avLst/>
              <a:gdLst/>
              <a:ahLst/>
              <a:cxnLst/>
              <a:rect l="l" t="t" r="r" b="b"/>
              <a:pathLst>
                <a:path w="6897026" h="2342455">
                  <a:moveTo>
                    <a:pt x="43180" y="2342455"/>
                  </a:moveTo>
                  <a:lnTo>
                    <a:pt x="6853846" y="2342455"/>
                  </a:lnTo>
                  <a:cubicBezTo>
                    <a:pt x="6877976" y="2342455"/>
                    <a:pt x="6897026" y="2323405"/>
                    <a:pt x="6897026" y="2299275"/>
                  </a:cubicBezTo>
                  <a:lnTo>
                    <a:pt x="6897026" y="43180"/>
                  </a:lnTo>
                  <a:cubicBezTo>
                    <a:pt x="6897026" y="19050"/>
                    <a:pt x="6877976" y="0"/>
                    <a:pt x="6853846" y="0"/>
                  </a:cubicBezTo>
                  <a:lnTo>
                    <a:pt x="43180" y="0"/>
                  </a:lnTo>
                  <a:cubicBezTo>
                    <a:pt x="19050" y="0"/>
                    <a:pt x="0" y="19050"/>
                    <a:pt x="0" y="43180"/>
                  </a:cubicBezTo>
                  <a:lnTo>
                    <a:pt x="0" y="2299275"/>
                  </a:lnTo>
                  <a:cubicBezTo>
                    <a:pt x="0" y="2323405"/>
                    <a:pt x="19050" y="2342455"/>
                    <a:pt x="43180" y="2342455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6964336" cy="2411035"/>
            </a:xfrm>
            <a:custGeom>
              <a:avLst/>
              <a:gdLst/>
              <a:ahLst/>
              <a:cxnLst/>
              <a:rect l="l" t="t" r="r" b="b"/>
              <a:pathLst>
                <a:path w="6964336" h="2411035">
                  <a:moveTo>
                    <a:pt x="6921157" y="44450"/>
                  </a:moveTo>
                  <a:cubicBezTo>
                    <a:pt x="6916076" y="19050"/>
                    <a:pt x="6893216" y="0"/>
                    <a:pt x="6866546" y="0"/>
                  </a:cubicBezTo>
                  <a:lnTo>
                    <a:pt x="55880" y="0"/>
                  </a:lnTo>
                  <a:cubicBezTo>
                    <a:pt x="25400" y="0"/>
                    <a:pt x="0" y="25400"/>
                    <a:pt x="0" y="55880"/>
                  </a:cubicBezTo>
                  <a:lnTo>
                    <a:pt x="0" y="2311975"/>
                  </a:lnTo>
                  <a:cubicBezTo>
                    <a:pt x="0" y="2338645"/>
                    <a:pt x="17780" y="2360235"/>
                    <a:pt x="43180" y="2366585"/>
                  </a:cubicBezTo>
                  <a:cubicBezTo>
                    <a:pt x="48260" y="2391985"/>
                    <a:pt x="71120" y="2411035"/>
                    <a:pt x="97790" y="2411035"/>
                  </a:cubicBezTo>
                  <a:lnTo>
                    <a:pt x="6908457" y="2411035"/>
                  </a:lnTo>
                  <a:cubicBezTo>
                    <a:pt x="6938936" y="2411035"/>
                    <a:pt x="6964336" y="2385635"/>
                    <a:pt x="6964336" y="2355155"/>
                  </a:cubicBezTo>
                  <a:lnTo>
                    <a:pt x="6964336" y="99060"/>
                  </a:lnTo>
                  <a:cubicBezTo>
                    <a:pt x="6964336" y="72390"/>
                    <a:pt x="6946557" y="50800"/>
                    <a:pt x="6921157" y="44450"/>
                  </a:cubicBezTo>
                  <a:close/>
                  <a:moveTo>
                    <a:pt x="12700" y="2311975"/>
                  </a:moveTo>
                  <a:lnTo>
                    <a:pt x="12700" y="55880"/>
                  </a:lnTo>
                  <a:cubicBezTo>
                    <a:pt x="12700" y="31750"/>
                    <a:pt x="31750" y="12700"/>
                    <a:pt x="55880" y="12700"/>
                  </a:cubicBezTo>
                  <a:lnTo>
                    <a:pt x="6866546" y="12700"/>
                  </a:lnTo>
                  <a:cubicBezTo>
                    <a:pt x="6890676" y="12700"/>
                    <a:pt x="6909726" y="31750"/>
                    <a:pt x="6909726" y="55880"/>
                  </a:cubicBezTo>
                  <a:lnTo>
                    <a:pt x="6909726" y="2311975"/>
                  </a:lnTo>
                  <a:cubicBezTo>
                    <a:pt x="6909726" y="2336105"/>
                    <a:pt x="6890676" y="2355155"/>
                    <a:pt x="6866546" y="2355155"/>
                  </a:cubicBezTo>
                  <a:lnTo>
                    <a:pt x="55880" y="2355155"/>
                  </a:lnTo>
                  <a:cubicBezTo>
                    <a:pt x="31750" y="2355155"/>
                    <a:pt x="12700" y="2336105"/>
                    <a:pt x="12700" y="23119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8" name="Freeform 8"/>
          <p:cNvSpPr/>
          <p:nvPr/>
        </p:nvSpPr>
        <p:spPr>
          <a:xfrm>
            <a:off x="678951" y="4352394"/>
            <a:ext cx="5551532" cy="5003319"/>
          </a:xfrm>
          <a:custGeom>
            <a:avLst/>
            <a:gdLst/>
            <a:ahLst/>
            <a:cxnLst/>
            <a:rect l="l" t="t" r="r" b="b"/>
            <a:pathLst>
              <a:path w="5551532" h="5003319">
                <a:moveTo>
                  <a:pt x="0" y="0"/>
                </a:moveTo>
                <a:lnTo>
                  <a:pt x="5551533" y="0"/>
                </a:lnTo>
                <a:lnTo>
                  <a:pt x="5551533" y="5003318"/>
                </a:lnTo>
                <a:lnTo>
                  <a:pt x="0" y="50033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994226" y="4352394"/>
            <a:ext cx="9265074" cy="5003319"/>
          </a:xfrm>
          <a:custGeom>
            <a:avLst/>
            <a:gdLst/>
            <a:ahLst/>
            <a:cxnLst/>
            <a:rect l="l" t="t" r="r" b="b"/>
            <a:pathLst>
              <a:path w="9265074" h="5003319">
                <a:moveTo>
                  <a:pt x="0" y="0"/>
                </a:moveTo>
                <a:lnTo>
                  <a:pt x="9265074" y="0"/>
                </a:lnTo>
                <a:lnTo>
                  <a:pt x="9265074" y="5003318"/>
                </a:lnTo>
                <a:lnTo>
                  <a:pt x="0" y="50033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871554" y="1032348"/>
            <a:ext cx="14544892" cy="190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544"/>
              </a:lnSpc>
            </a:pPr>
            <a:r>
              <a:rPr lang="en-US" sz="11103">
                <a:solidFill>
                  <a:srgbClr val="B08DF8"/>
                </a:solidFill>
                <a:latin typeface="Luckiest Guy"/>
                <a:ea typeface="Luckiest Guy"/>
                <a:cs typeface="Luckiest Guy"/>
                <a:sym typeface="Luckiest Guy"/>
              </a:rPr>
              <a:t>DATA PREPARATION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058603" y="3549029"/>
            <a:ext cx="7791896" cy="1005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25"/>
              </a:lnSpc>
              <a:spcBef>
                <a:spcPct val="0"/>
              </a:spcBef>
            </a:pPr>
            <a:r>
              <a:rPr lang="en-US" sz="5804">
                <a:solidFill>
                  <a:srgbClr val="000000"/>
                </a:solidFill>
                <a:latin typeface="Luckiest Guy"/>
                <a:ea typeface="Luckiest Guy"/>
                <a:cs typeface="Luckiest Guy"/>
                <a:sym typeface="Luckiest Guy"/>
              </a:rPr>
              <a:t>DATA UNDERSTANDING 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Representing Data Science Presentation Colourful Graphs</dc:title>
  <cp:lastModifiedBy>abdulrahman shereef</cp:lastModifiedBy>
  <cp:revision>2</cp:revision>
  <dcterms:created xsi:type="dcterms:W3CDTF">2006-08-16T00:00:00Z</dcterms:created>
  <dcterms:modified xsi:type="dcterms:W3CDTF">2024-09-28T22:45:19Z</dcterms:modified>
  <dc:identifier>DAGSFJCKGbQ</dc:identifier>
</cp:coreProperties>
</file>

<file path=docProps/thumbnail.jpeg>
</file>